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media/image229.jpeg" ContentType="image/jpeg"/>
  <Override PartName="/ppt/media/image57.png" ContentType="image/png"/>
  <Override PartName="/ppt/media/image1.png" ContentType="image/png"/>
  <Override PartName="/ppt/media/image200.jpeg" ContentType="image/jpeg"/>
  <Override PartName="/ppt/media/image130.png" ContentType="image/png"/>
  <Override PartName="/ppt/media/image58.png" ContentType="image/png"/>
  <Override PartName="/ppt/media/image2.png" ContentType="image/png"/>
  <Override PartName="/ppt/media/image56.jpeg" ContentType="image/jpeg"/>
  <Override PartName="/ppt/media/image9.jpeg" ContentType="image/jpeg"/>
  <Override PartName="/ppt/media/image106.jpeg" ContentType="image/jpeg"/>
  <Override PartName="/ppt/media/image17.jpeg" ContentType="image/jpeg"/>
  <Override PartName="/ppt/media/image3.png" ContentType="image/png"/>
  <Override PartName="/ppt/media/image21.png" ContentType="image/png"/>
  <Override PartName="/ppt/media/image147.jpeg" ContentType="image/jpeg"/>
  <Override PartName="/ppt/media/image6.jpeg" ContentType="image/jpeg"/>
  <Override PartName="/ppt/media/image189.png" ContentType="image/png"/>
  <Override PartName="/ppt/media/image134.jpeg" ContentType="image/jpeg"/>
  <Override PartName="/ppt/media/image45.jpeg" ContentType="image/jpeg"/>
  <Override PartName="/ppt/media/image70.png" ContentType="image/png"/>
  <Override PartName="/ppt/media/image4.png" ContentType="image/png"/>
  <Override PartName="/ppt/media/image5.png" ContentType="image/png"/>
  <Override PartName="/ppt/media/image62.jpeg" ContentType="image/jpeg"/>
  <Override PartName="/ppt/media/image73.png" ContentType="image/png"/>
  <Override PartName="/ppt/media/image7.png" ContentType="image/png"/>
  <Override PartName="/ppt/media/image23.jpeg" ContentType="image/jpeg"/>
  <Override PartName="/ppt/media/image8.png" ContentType="image/png"/>
  <Override PartName="/ppt/media/image118.jpeg" ContentType="image/jpeg"/>
  <Override PartName="/ppt/media/image29.jpeg" ContentType="image/jpeg"/>
  <Override PartName="/ppt/media/image10.png" ContentType="image/png"/>
  <Override PartName="/ppt/media/image11.png" ContentType="image/png"/>
  <Override PartName="/ppt/media/image76.png" ContentType="image/png"/>
  <Override PartName="/ppt/media/image12.jpeg" ContentType="image/jpeg"/>
  <Override PartName="/ppt/media/image199.png" ContentType="image/png"/>
  <Override PartName="/ppt/media/image135.jpeg" ContentType="image/jpeg"/>
  <Override PartName="/ppt/media/image46.jpeg" ContentType="image/jpeg"/>
  <Override PartName="/ppt/media/image13.png" ContentType="image/png"/>
  <Override PartName="/ppt/media/image14.png" ContentType="image/png"/>
  <Override PartName="/ppt/media/image39.png" ContentType="image/png"/>
  <Override PartName="/ppt/media/image15.jpeg" ContentType="image/jpeg"/>
  <Override PartName="/ppt/media/image16.jpeg" ContentType="image/jpeg"/>
  <Override PartName="/ppt/media/image141.jpeg" ContentType="image/jpeg"/>
  <Override PartName="/ppt/media/image52.jpeg" ContentType="image/jpeg"/>
  <Override PartName="/ppt/media/image18.png" ContentType="image/png"/>
  <Override PartName="/ppt/media/image80.jpeg" ContentType="image/jpeg"/>
  <Override PartName="/ppt/media/image19.png" ContentType="image/png"/>
  <Override PartName="/ppt/media/image20.jpeg" ContentType="image/jpeg"/>
  <Override PartName="/ppt/media/image22.png" ContentType="image/png"/>
  <Override PartName="/ppt/media/image24.png" ContentType="image/png"/>
  <Override PartName="/ppt/media/image125.jpeg" ContentType="image/jpeg"/>
  <Override PartName="/ppt/media/image25.png" ContentType="image/png"/>
  <Override PartName="/ppt/media/image227.jpeg" ContentType="image/jpeg"/>
  <Override PartName="/ppt/media/image37.png" ContentType="image/png"/>
  <Override PartName="/ppt/media/image26.jpeg" ContentType="image/jpeg"/>
  <Override PartName="/ppt/media/image226.jpeg" ContentType="image/jpeg"/>
  <Override PartName="/ppt/media/image27.png" ContentType="image/png"/>
  <Override PartName="/ppt/media/image53.jpeg" ContentType="image/jpeg"/>
  <Override PartName="/ppt/media/image100.png" ContentType="image/png"/>
  <Override PartName="/ppt/media/image28.png" ContentType="image/png"/>
  <Override PartName="/ppt/media/image242.jpeg" ContentType="image/jpeg"/>
  <Override PartName="/ppt/media/image30.png" ContentType="image/png"/>
  <Override PartName="/ppt/media/image59.jpeg" ContentType="image/jpeg"/>
  <Override PartName="/ppt/media/image31.png" ContentType="image/png"/>
  <Override PartName="/ppt/media/image121.jpeg" ContentType="image/jpeg"/>
  <Override PartName="/ppt/media/image32.jpeg" ContentType="image/jpeg"/>
  <Override PartName="/ppt/media/image48.jpeg" ContentType="image/jpeg"/>
  <Override PartName="/ppt/media/image33.png" ContentType="image/png"/>
  <Override PartName="/ppt/media/image34.png" ContentType="image/png"/>
  <Override PartName="/ppt/media/image124.jpeg" ContentType="image/jpeg"/>
  <Override PartName="/ppt/media/image35.jpeg" ContentType="image/jpeg"/>
  <Override PartName="/ppt/media/image65.jpeg" ContentType="image/jpeg"/>
  <Override PartName="/ppt/media/image36.png" ContentType="image/png"/>
  <Override PartName="/ppt/media/image110.png" ContentType="image/png"/>
  <Override PartName="/ppt/media/image38.png" ContentType="image/png"/>
  <Override PartName="/ppt/media/image139.png" ContentType="image/png"/>
  <Override PartName="/ppt/media/image40.jpeg" ContentType="image/jpeg"/>
  <Override PartName="/ppt/media/image41.png" ContentType="image/png"/>
  <Override PartName="/ppt/media/image42.png" ContentType="image/png"/>
  <Override PartName="/ppt/media/image43.jpeg" ContentType="image/jpeg"/>
  <Override PartName="/ppt/media/image60.png" ContentType="image/png"/>
  <Override PartName="/ppt/media/image133.jpeg" ContentType="image/jpeg"/>
  <Override PartName="/ppt/media/image44.jpeg" ContentType="image/jpeg"/>
  <Override PartName="/ppt/media/image47.jpeg" ContentType="image/jpeg"/>
  <Override PartName="/ppt/media/image138.jpeg" ContentType="image/jpeg"/>
  <Override PartName="/ppt/media/image49.jpeg" ContentType="image/jpeg"/>
  <Override PartName="/ppt/media/image50.jpeg" ContentType="image/jpeg"/>
  <Override PartName="/ppt/media/image249.png" ContentType="image/png"/>
  <Override PartName="/ppt/media/image51.jpeg" ContentType="image/jpeg"/>
  <Override PartName="/ppt/media/image54.png" ContentType="image/png"/>
  <Override PartName="/ppt/media/image55.png" ContentType="image/png"/>
  <Override PartName="/ppt/media/image61.png" ContentType="image/png"/>
  <Override PartName="/ppt/media/image63.png" ContentType="image/png"/>
  <Override PartName="/ppt/media/image64.png" ContentType="image/png"/>
  <Override PartName="/ppt/media/image66.png" ContentType="image/png"/>
  <Override PartName="/ppt/media/image67.png" ContentType="image/png"/>
  <Override PartName="/ppt/media/image128.png" ContentType="image/png"/>
  <Override PartName="/ppt/media/image68.jpeg" ContentType="image/jpeg"/>
  <Override PartName="/ppt/media/image174.jpeg" ContentType="image/jpeg"/>
  <Override PartName="/ppt/media/image69.png" ContentType="image/png"/>
  <Override PartName="/ppt/media/image160.jpeg" ContentType="image/jpeg"/>
  <Override PartName="/ppt/media/image71.jpeg" ContentType="image/jpeg"/>
  <Override PartName="/ppt/media/image72.png" ContentType="image/png"/>
  <Override PartName="/ppt/media/image74.jpeg" ContentType="image/jpeg"/>
  <Override PartName="/ppt/media/image75.png" ContentType="image/png"/>
  <Override PartName="/ppt/media/image77.jpeg" ContentType="image/jpeg"/>
  <Override PartName="/ppt/media/image78.png" ContentType="image/png"/>
  <Override PartName="/ppt/media/image175.jpeg" ContentType="image/jpeg"/>
  <Override PartName="/ppt/media/image151.png" ContentType="image/png"/>
  <Override PartName="/ppt/media/image86.jpeg" ContentType="image/jpeg"/>
  <Override PartName="/ppt/media/image79.png" ContentType="image/png"/>
  <Override PartName="/ppt/media/image81.png" ContentType="image/png"/>
  <Override PartName="/ppt/media/image191.jpeg" ContentType="image/jpeg"/>
  <Override PartName="/ppt/media/image82.png" ContentType="image/png"/>
  <Override PartName="/ppt/media/image172.jpeg" ContentType="image/jpeg"/>
  <Override PartName="/ppt/media/image83.jpeg" ContentType="image/jpeg"/>
  <Override PartName="/ppt/media/image84.png" ContentType="image/png"/>
  <Override PartName="/ppt/media/image85.png" ContentType="image/png"/>
  <Override PartName="/ppt/media/image87.png" ContentType="image/png"/>
  <Override PartName="/ppt/media/image203.jpeg" ContentType="image/jpeg"/>
  <Override PartName="/ppt/media/image88.png" ContentType="image/png"/>
  <Override PartName="/ppt/media/image178.jpeg" ContentType="image/jpeg"/>
  <Override PartName="/ppt/media/image89.jpeg" ContentType="image/jpeg"/>
  <Override PartName="/ppt/media/image90.jpeg" ContentType="image/jpeg"/>
  <Override PartName="/ppt/media/image91.png" ContentType="image/png"/>
  <Override PartName="/ppt/media/image92.png" ContentType="image/png"/>
  <Override PartName="/ppt/media/image182.jpeg" ContentType="image/jpeg"/>
  <Override PartName="/ppt/media/image93.jpeg" ContentType="image/jpeg"/>
  <Override PartName="/ppt/media/image231.png" ContentType="image/png"/>
  <Override PartName="/ppt/media/image94.jpeg" ContentType="image/jpeg"/>
  <Override PartName="/ppt/media/image95.png" ContentType="image/png"/>
  <Override PartName="/ppt/media/image103.jpeg" ContentType="image/jpeg"/>
  <Override PartName="/ppt/media/image96.png" ContentType="image/png"/>
  <Override PartName="/ppt/media/image97.png" ContentType="image/png"/>
  <Override PartName="/ppt/media/image204.jpeg" ContentType="image/jpeg"/>
  <Override PartName="/ppt/media/image170.png" ContentType="image/png"/>
  <Override PartName="/ppt/media/image98.png" ContentType="image/png"/>
  <Override PartName="/ppt/media/image188.jpeg" ContentType="image/jpeg"/>
  <Override PartName="/ppt/media/image99.jpeg" ContentType="image/jpeg"/>
  <Override PartName="/ppt/media/image101.png" ContentType="image/png"/>
  <Override PartName="/ppt/media/image102.jpeg" ContentType="image/jpeg"/>
  <Override PartName="/ppt/media/image104.png" ContentType="image/png"/>
  <Override PartName="/ppt/media/image105.png" ContentType="image/png"/>
  <Override PartName="/ppt/media/image107.jpeg" ContentType="image/jpeg"/>
  <Override PartName="/ppt/media/image108.jpeg" ContentType="image/jpeg"/>
  <Override PartName="/ppt/media/image109.png" ContentType="image/png"/>
  <Override PartName="/ppt/media/image111.jpeg" ContentType="image/jpeg"/>
  <Override PartName="/ppt/media/image112.png" ContentType="image/png"/>
  <Override PartName="/ppt/media/image113.png" ContentType="image/png"/>
  <Override PartName="/ppt/media/image114.jpeg" ContentType="image/jpeg"/>
  <Override PartName="/ppt/media/image115.png" ContentType="image/png"/>
  <Override PartName="/ppt/media/image116.png" ContentType="image/png"/>
  <Override PartName="/ppt/media/image117.jpeg" ContentType="image/jpeg"/>
  <Override PartName="/ppt/media/image119.jpeg" ContentType="image/jpeg"/>
  <Override PartName="/ppt/media/image120.jpeg" ContentType="image/jpeg"/>
  <Override PartName="/ppt/media/image122.jpeg" ContentType="image/jpeg"/>
  <Override PartName="/ppt/media/image123.jpeg" ContentType="image/jpeg"/>
  <Override PartName="/ppt/media/image126.jpeg" ContentType="image/jpeg"/>
  <Override PartName="/ppt/media/image127.png" ContentType="image/png"/>
  <Override PartName="/ppt/media/image129.png" ContentType="image/png"/>
  <Override PartName="/ppt/media/image173.jpeg" ContentType="image/jpeg"/>
  <Override PartName="/ppt/media/image131.png" ContentType="image/png"/>
  <Override PartName="/ppt/media/image132.png" ContentType="image/png"/>
  <Override PartName="/ppt/media/image136.png" ContentType="image/png"/>
  <Override PartName="/ppt/media/image137.png" ContentType="image/png"/>
  <Override PartName="/ppt/media/image140.png" ContentType="image/png"/>
  <Override PartName="/ppt/media/image142.png" ContentType="image/png"/>
  <Override PartName="/ppt/media/image143.png" ContentType="image/png"/>
  <Override PartName="/ppt/media/image144.jpeg" ContentType="image/jpeg"/>
  <Override PartName="/ppt/media/image145.png" ContentType="image/png"/>
  <Override PartName="/ppt/media/image146.png" ContentType="image/png"/>
  <Override PartName="/ppt/media/image159.jpeg" ContentType="image/jpeg"/>
  <Override PartName="/ppt/media/image148.png" ContentType="image/png"/>
  <Override PartName="/ppt/media/image149.png" ContentType="image/png"/>
  <Override PartName="/ppt/media/image192.png" ContentType="image/png"/>
  <Override PartName="/ppt/media/image150.jpeg" ContentType="image/jpeg"/>
  <Override PartName="/ppt/media/image152.png" ContentType="image/png"/>
  <Override PartName="/ppt/media/image153.jpeg" ContentType="image/jpeg"/>
  <Override PartName="/ppt/media/image154.png" ContentType="image/png"/>
  <Override PartName="/ppt/media/image155.png" ContentType="image/png"/>
  <Override PartName="/ppt/media/image156.jpeg" ContentType="image/jpeg"/>
  <Override PartName="/ppt/media/image157.png" ContentType="image/png"/>
  <Override PartName="/ppt/media/image158.png" ContentType="image/png"/>
  <Override PartName="/ppt/media/image161.jpeg" ContentType="image/jpeg"/>
  <Override PartName="/ppt/media/image162.png" ContentType="image/png"/>
  <Override PartName="/ppt/media/image163.png" ContentType="image/png"/>
  <Override PartName="/ppt/media/image164.jpeg" ContentType="image/jpeg"/>
  <Override PartName="/ppt/media/image165.png" ContentType="image/png"/>
  <Override PartName="/ppt/media/image166.png" ContentType="image/png"/>
  <Override PartName="/ppt/media/image167.jpeg" ContentType="image/jpeg"/>
  <Override PartName="/ppt/media/image168.jpeg" ContentType="image/jpeg"/>
  <Override PartName="/ppt/media/image169.jpeg" ContentType="image/jpeg"/>
  <Override PartName="/ppt/media/image177.jpeg" ContentType="image/jpeg"/>
  <Override PartName="/ppt/media/image171.png" ContentType="image/png"/>
  <Override PartName="/ppt/media/image176.jpeg" ContentType="image/jpeg"/>
  <Override PartName="/ppt/media/image179.jpeg" ContentType="image/jpeg"/>
  <Override PartName="/ppt/media/image201.png" ContentType="image/png"/>
  <Override PartName="/ppt/media/image180.jpeg" ContentType="image/jpeg"/>
  <Override PartName="/ppt/media/image181.jpeg" ContentType="image/jpeg"/>
  <Override PartName="/ppt/media/image183.png" ContentType="image/png"/>
  <Override PartName="/ppt/media/image184.png" ContentType="image/png"/>
  <Override PartName="/ppt/media/image185.jpeg" ContentType="image/jpeg"/>
  <Override PartName="/ppt/media/image186.png" ContentType="image/png"/>
  <Override PartName="/ppt/media/image187.png" ContentType="image/png"/>
  <Override PartName="/ppt/media/image190.png" ContentType="image/png"/>
  <Override PartName="/ppt/media/image193.png" ContentType="image/png"/>
  <Override PartName="/ppt/media/image194.jpeg" ContentType="image/jpeg"/>
  <Override PartName="/ppt/media/image195.png" ContentType="image/png"/>
  <Override PartName="/ppt/media/image196.png" ContentType="image/png"/>
  <Override PartName="/ppt/media/image197.jpeg" ContentType="image/jpeg"/>
  <Override PartName="/ppt/media/image198.png" ContentType="image/png"/>
  <Override PartName="/ppt/media/image202.png" ContentType="image/png"/>
  <Override PartName="/ppt/media/image205.jpeg" ContentType="image/jpeg"/>
  <Override PartName="/ppt/media/image206.png" ContentType="image/png"/>
  <Override PartName="/ppt/media/image207.png" ContentType="image/png"/>
  <Override PartName="/ppt/media/image208.jpeg" ContentType="image/jpeg"/>
  <Override PartName="/ppt/media/image209.jpeg" ContentType="image/jpeg"/>
  <Override PartName="/ppt/media/image230.png" ContentType="image/png"/>
  <Override PartName="/ppt/media/image210.jpeg" ContentType="image/jpeg"/>
  <Override PartName="/ppt/media/image240.png" ContentType="image/png"/>
  <Override PartName="/ppt/media/image211.jpeg" ContentType="image/jpeg"/>
  <Override PartName="/ppt/media/image250.png" ContentType="image/png"/>
  <Override PartName="/ppt/media/image212.jpeg" ContentType="image/jpeg"/>
  <Override PartName="/ppt/media/image213.jpeg" ContentType="image/jpeg"/>
  <Override PartName="/ppt/media/image214.jpeg" ContentType="image/jpeg"/>
  <Override PartName="/ppt/media/image215.jpeg" ContentType="image/jpeg"/>
  <Override PartName="/ppt/media/image216.jpeg" ContentType="image/jpeg"/>
  <Override PartName="/ppt/media/image217.jpeg" ContentType="image/jpeg"/>
  <Override PartName="/ppt/media/image218.jpeg" ContentType="image/jpeg"/>
  <Override PartName="/ppt/media/image219.png" ContentType="image/png"/>
  <Override PartName="/ppt/media/image220.png" ContentType="image/png"/>
  <Override PartName="/ppt/media/image221.jpeg" ContentType="image/jpeg"/>
  <Override PartName="/ppt/media/image222.jpeg" ContentType="image/jpeg"/>
  <Override PartName="/ppt/media/image223.jpeg" ContentType="image/jpeg"/>
  <Override PartName="/ppt/media/image224.png" ContentType="image/png"/>
  <Override PartName="/ppt/media/image225.png" ContentType="image/png"/>
  <Override PartName="/ppt/media/image228.jpeg" ContentType="image/jpeg"/>
  <Override PartName="/ppt/media/image232.jpeg" ContentType="image/jpeg"/>
  <Override PartName="/ppt/media/image233.jpeg" ContentType="image/jpeg"/>
  <Override PartName="/ppt/media/image234.jpeg" ContentType="image/jpeg"/>
  <Override PartName="/ppt/media/image235.jpeg" ContentType="image/jpeg"/>
  <Override PartName="/ppt/media/image236.png" ContentType="image/png"/>
  <Override PartName="/ppt/media/image237.png" ContentType="image/png"/>
  <Override PartName="/ppt/media/image238.jpeg" ContentType="image/jpeg"/>
  <Override PartName="/ppt/media/image239.jpeg" ContentType="image/jpeg"/>
  <Override PartName="/ppt/media/image241.png" ContentType="image/png"/>
  <Override PartName="/ppt/media/image243.jpeg" ContentType="image/jpeg"/>
  <Override PartName="/ppt/media/image244.png" ContentType="image/png"/>
  <Override PartName="/ppt/media/image245.png" ContentType="image/png"/>
  <Override PartName="/ppt/media/image246.png" ContentType="image/png"/>
  <Override PartName="/ppt/media/image247.png" ContentType="image/png"/>
  <Override PartName="/ppt/media/image248.jpeg" ContentType="image/jpeg"/>
  <Override PartName="/ppt/media/image251.jpeg" ContentType="image/jpeg"/>
  <Override PartName="/ppt/media/image252.jpeg" ContentType="image/jpeg"/>
  <Override PartName="/ppt/media/image253.png" ContentType="image/png"/>
  <Override PartName="/ppt/media/image254.png" ContentType="image/png"/>
  <Override PartName="/ppt/media/image255.jpeg" ContentType="image/jpeg"/>
  <Override PartName="/ppt/media/image256.png" ContentType="image/png"/>
  <Override PartName="/ppt/media/image257.png" ContentType="image/png"/>
  <Override PartName="/ppt/media/image25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7f2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9.jpeg"/><Relationship Id="rId10" Type="http://schemas.openxmlformats.org/officeDocument/2006/relationships/image" Target="../media/image50.jpeg"/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jpeg"/><Relationship Id="rId1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jpe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png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jpeg"/><Relationship Id="rId4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jpeg"/><Relationship Id="rId4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image" Target="../media/image83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jpeg"/><Relationship Id="rId4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image" Target="../media/image88.png"/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jpeg"/><Relationship Id="rId4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0.png"/><Relationship Id="rId2" Type="http://schemas.openxmlformats.org/officeDocument/2006/relationships/image" Target="../media/image101.png"/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jpeg"/><Relationship Id="rId4" Type="http://schemas.openxmlformats.org/officeDocument/2006/relationships/image" Target="../media/image107.jpeg"/><Relationship Id="rId5" Type="http://schemas.openxmlformats.org/officeDocument/2006/relationships/image" Target="../media/image108.jpeg"/><Relationship Id="rId6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jpeg"/><Relationship Id="rId4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jpeg"/><Relationship Id="rId4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image" Target="../media/image116.png"/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jpeg"/><Relationship Id="rId10" Type="http://schemas.openxmlformats.org/officeDocument/2006/relationships/image" Target="../media/image124.jpeg"/><Relationship Id="rId11" Type="http://schemas.openxmlformats.org/officeDocument/2006/relationships/image" Target="../media/image125.jpeg"/><Relationship Id="rId12" Type="http://schemas.openxmlformats.org/officeDocument/2006/relationships/image" Target="../media/image126.jpeg"/><Relationship Id="rId13" Type="http://schemas.openxmlformats.org/officeDocument/2006/relationships/image" Target="../media/image127.png"/><Relationship Id="rId14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1.png"/><Relationship Id="rId2" Type="http://schemas.openxmlformats.org/officeDocument/2006/relationships/image" Target="../media/image132.png"/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image" Target="../media/image137.png"/><Relationship Id="rId3" Type="http://schemas.openxmlformats.org/officeDocument/2006/relationships/image" Target="../media/image138.jpeg"/><Relationship Id="rId4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jpeg"/><Relationship Id="rId4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image" Target="../media/image143.png"/><Relationship Id="rId3" Type="http://schemas.openxmlformats.org/officeDocument/2006/relationships/image" Target="../media/image144.jpeg"/><Relationship Id="rId4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45.png"/><Relationship Id="rId2" Type="http://schemas.openxmlformats.org/officeDocument/2006/relationships/image" Target="../media/image146.png"/><Relationship Id="rId3" Type="http://schemas.openxmlformats.org/officeDocument/2006/relationships/image" Target="../media/image147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48.png"/><Relationship Id="rId2" Type="http://schemas.openxmlformats.org/officeDocument/2006/relationships/image" Target="../media/image149.png"/><Relationship Id="rId3" Type="http://schemas.openxmlformats.org/officeDocument/2006/relationships/image" Target="../media/image150.jpeg"/><Relationship Id="rId4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jpeg"/><Relationship Id="rId4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54.png"/><Relationship Id="rId2" Type="http://schemas.openxmlformats.org/officeDocument/2006/relationships/image" Target="../media/image155.png"/><Relationship Id="rId3" Type="http://schemas.openxmlformats.org/officeDocument/2006/relationships/image" Target="../media/image156.jpeg"/><Relationship Id="rId4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png"/><Relationship Id="rId3" Type="http://schemas.openxmlformats.org/officeDocument/2006/relationships/image" Target="../media/image159.jpeg"/><Relationship Id="rId4" Type="http://schemas.openxmlformats.org/officeDocument/2006/relationships/image" Target="../media/image160.jpeg"/><Relationship Id="rId5" Type="http://schemas.openxmlformats.org/officeDocument/2006/relationships/image" Target="../media/image161.jpeg"/><Relationship Id="rId6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image" Target="../media/image164.jpeg"/><Relationship Id="rId4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jpeg"/><Relationship Id="rId4" Type="http://schemas.openxmlformats.org/officeDocument/2006/relationships/image" Target="../media/image168.jpeg"/><Relationship Id="rId5" Type="http://schemas.openxmlformats.org/officeDocument/2006/relationships/image" Target="../media/image169.jpeg"/><Relationship Id="rId6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5" Type="http://schemas.openxmlformats.org/officeDocument/2006/relationships/image" Target="../media/image174.jpeg"/><Relationship Id="rId6" Type="http://schemas.openxmlformats.org/officeDocument/2006/relationships/image" Target="../media/image175.jpeg"/><Relationship Id="rId7" Type="http://schemas.openxmlformats.org/officeDocument/2006/relationships/image" Target="../media/image176.jpeg"/><Relationship Id="rId8" Type="http://schemas.openxmlformats.org/officeDocument/2006/relationships/image" Target="../media/image177.jpeg"/><Relationship Id="rId9" Type="http://schemas.openxmlformats.org/officeDocument/2006/relationships/image" Target="../media/image178.jpeg"/><Relationship Id="rId10" Type="http://schemas.openxmlformats.org/officeDocument/2006/relationships/image" Target="../media/image179.jpeg"/><Relationship Id="rId11" Type="http://schemas.openxmlformats.org/officeDocument/2006/relationships/image" Target="../media/image180.jpeg"/><Relationship Id="rId12" Type="http://schemas.openxmlformats.org/officeDocument/2006/relationships/image" Target="../media/image181.jpeg"/><Relationship Id="rId13" Type="http://schemas.openxmlformats.org/officeDocument/2006/relationships/image" Target="../media/image182.jpeg"/><Relationship Id="rId14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image" Target="../media/image184.png"/><Relationship Id="rId3" Type="http://schemas.openxmlformats.org/officeDocument/2006/relationships/image" Target="../media/image185.jpeg"/><Relationship Id="rId4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image" Target="../media/image188.jpeg"/><Relationship Id="rId4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image" Target="../media/image190.png"/><Relationship Id="rId3" Type="http://schemas.openxmlformats.org/officeDocument/2006/relationships/image" Target="../media/image191.jpeg"/><Relationship Id="rId4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92.png"/><Relationship Id="rId2" Type="http://schemas.openxmlformats.org/officeDocument/2006/relationships/image" Target="../media/image193.png"/><Relationship Id="rId3" Type="http://schemas.openxmlformats.org/officeDocument/2006/relationships/image" Target="../media/image194.jpeg"/><Relationship Id="rId4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95.png"/><Relationship Id="rId2" Type="http://schemas.openxmlformats.org/officeDocument/2006/relationships/image" Target="../media/image196.png"/><Relationship Id="rId3" Type="http://schemas.openxmlformats.org/officeDocument/2006/relationships/image" Target="../media/image197.jpeg"/><Relationship Id="rId4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98.png"/><Relationship Id="rId2" Type="http://schemas.openxmlformats.org/officeDocument/2006/relationships/image" Target="../media/image199.png"/><Relationship Id="rId3" Type="http://schemas.openxmlformats.org/officeDocument/2006/relationships/image" Target="../media/image200.jpeg"/><Relationship Id="rId4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01.png"/><Relationship Id="rId2" Type="http://schemas.openxmlformats.org/officeDocument/2006/relationships/image" Target="../media/image202.png"/><Relationship Id="rId3" Type="http://schemas.openxmlformats.org/officeDocument/2006/relationships/image" Target="../media/image203.jpeg"/><Relationship Id="rId4" Type="http://schemas.openxmlformats.org/officeDocument/2006/relationships/image" Target="../media/image204.jpeg"/><Relationship Id="rId5" Type="http://schemas.openxmlformats.org/officeDocument/2006/relationships/image" Target="../media/image205.jpeg"/><Relationship Id="rId6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image" Target="../media/image208.jpeg"/><Relationship Id="rId4" Type="http://schemas.openxmlformats.org/officeDocument/2006/relationships/image" Target="../media/image209.jpeg"/><Relationship Id="rId5" Type="http://schemas.openxmlformats.org/officeDocument/2006/relationships/image" Target="../media/image210.jpeg"/><Relationship Id="rId6" Type="http://schemas.openxmlformats.org/officeDocument/2006/relationships/image" Target="../media/image211.jpeg"/><Relationship Id="rId7" Type="http://schemas.openxmlformats.org/officeDocument/2006/relationships/image" Target="../media/image212.jpeg"/><Relationship Id="rId8" Type="http://schemas.openxmlformats.org/officeDocument/2006/relationships/image" Target="../media/image213.jpeg"/><Relationship Id="rId9" Type="http://schemas.openxmlformats.org/officeDocument/2006/relationships/image" Target="../media/image214.jpeg"/><Relationship Id="rId10" Type="http://schemas.openxmlformats.org/officeDocument/2006/relationships/image" Target="../media/image215.jpeg"/><Relationship Id="rId11" Type="http://schemas.openxmlformats.org/officeDocument/2006/relationships/image" Target="../media/image216.jpeg"/><Relationship Id="rId12" Type="http://schemas.openxmlformats.org/officeDocument/2006/relationships/image" Target="../media/image217.jpeg"/><Relationship Id="rId13" Type="http://schemas.openxmlformats.org/officeDocument/2006/relationships/image" Target="../media/image218.jpeg"/><Relationship Id="rId14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image" Target="../media/image221.jpeg"/><Relationship Id="rId4" Type="http://schemas.openxmlformats.org/officeDocument/2006/relationships/image" Target="../media/image222.jpeg"/><Relationship Id="rId5" Type="http://schemas.openxmlformats.org/officeDocument/2006/relationships/image" Target="../media/image223.jpeg"/><Relationship Id="rId6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24.png"/><Relationship Id="rId2" Type="http://schemas.openxmlformats.org/officeDocument/2006/relationships/image" Target="../media/image225.png"/><Relationship Id="rId3" Type="http://schemas.openxmlformats.org/officeDocument/2006/relationships/image" Target="../media/image226.jpeg"/><Relationship Id="rId4" Type="http://schemas.openxmlformats.org/officeDocument/2006/relationships/image" Target="../media/image227.jpeg"/><Relationship Id="rId5" Type="http://schemas.openxmlformats.org/officeDocument/2006/relationships/image" Target="../media/image228.jpeg"/><Relationship Id="rId6" Type="http://schemas.openxmlformats.org/officeDocument/2006/relationships/image" Target="../media/image229.jpeg"/><Relationship Id="rId7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230.png"/><Relationship Id="rId2" Type="http://schemas.openxmlformats.org/officeDocument/2006/relationships/image" Target="../media/image231.png"/><Relationship Id="rId3" Type="http://schemas.openxmlformats.org/officeDocument/2006/relationships/image" Target="../media/image232.jpeg"/><Relationship Id="rId4" Type="http://schemas.openxmlformats.org/officeDocument/2006/relationships/image" Target="../media/image233.jpeg"/><Relationship Id="rId5" Type="http://schemas.openxmlformats.org/officeDocument/2006/relationships/image" Target="../media/image234.jpeg"/><Relationship Id="rId6" Type="http://schemas.openxmlformats.org/officeDocument/2006/relationships/image" Target="../media/image235.jpeg"/><Relationship Id="rId7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36.png"/><Relationship Id="rId2" Type="http://schemas.openxmlformats.org/officeDocument/2006/relationships/image" Target="../media/image237.png"/><Relationship Id="rId3" Type="http://schemas.openxmlformats.org/officeDocument/2006/relationships/image" Target="../media/image238.jpeg"/><Relationship Id="rId4" Type="http://schemas.openxmlformats.org/officeDocument/2006/relationships/image" Target="../media/image239.jpeg"/><Relationship Id="rId5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40.png"/><Relationship Id="rId2" Type="http://schemas.openxmlformats.org/officeDocument/2006/relationships/image" Target="../media/image241.png"/><Relationship Id="rId3" Type="http://schemas.openxmlformats.org/officeDocument/2006/relationships/image" Target="../media/image242.jpeg"/><Relationship Id="rId4" Type="http://schemas.openxmlformats.org/officeDocument/2006/relationships/image" Target="../media/image243.jpe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44.png"/><Relationship Id="rId2" Type="http://schemas.openxmlformats.org/officeDocument/2006/relationships/image" Target="../media/image245.png"/><Relationship Id="rId3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46.png"/><Relationship Id="rId2" Type="http://schemas.openxmlformats.org/officeDocument/2006/relationships/image" Target="../media/image247.png"/><Relationship Id="rId3" Type="http://schemas.openxmlformats.org/officeDocument/2006/relationships/image" Target="../media/image248.jpeg"/><Relationship Id="rId4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49.png"/><Relationship Id="rId2" Type="http://schemas.openxmlformats.org/officeDocument/2006/relationships/image" Target="../media/image250.png"/><Relationship Id="rId3" Type="http://schemas.openxmlformats.org/officeDocument/2006/relationships/image" Target="../media/image251.jpeg"/><Relationship Id="rId4" Type="http://schemas.openxmlformats.org/officeDocument/2006/relationships/image" Target="../media/image252.jpeg"/><Relationship Id="rId5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53.png"/><Relationship Id="rId2" Type="http://schemas.openxmlformats.org/officeDocument/2006/relationships/image" Target="../media/image254.png"/><Relationship Id="rId3" Type="http://schemas.openxmlformats.org/officeDocument/2006/relationships/image" Target="../media/image255.jpeg"/><Relationship Id="rId4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56.png"/><Relationship Id="rId2" Type="http://schemas.openxmlformats.org/officeDocument/2006/relationships/image" Target="../media/image257.png"/><Relationship Id="rId3" Type="http://schemas.openxmlformats.org/officeDocument/2006/relationships/image" Target="../media/image258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530280" y="4230000"/>
            <a:ext cx="7118640" cy="141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5000"/>
          </a:bodyPr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ru-RU" sz="40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Анна Владимировна Галкина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ru-RU" sz="32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Педагог-психолог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ru-RU" sz="40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Наталья Сергеевна Аксенова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r>
              <a:rPr b="0" lang="ru-RU" sz="32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Инструктор АФК</a:t>
            </a:r>
            <a:endParaRPr b="0" lang="ru-RU" sz="3200" spc="-1" strike="noStrike">
              <a:latin typeface="Arial"/>
            </a:endParaRPr>
          </a:p>
          <a:p>
            <a:pPr>
              <a:lnSpc>
                <a:spcPct val="70000"/>
              </a:lnSpc>
              <a:spcBef>
                <a:spcPts val="601"/>
              </a:spcBef>
              <a:spcAft>
                <a:spcPts val="601"/>
              </a:spcAft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77" name="Рисунок 14" descr=""/>
          <p:cNvPicPr/>
          <p:nvPr/>
        </p:nvPicPr>
        <p:blipFill>
          <a:blip r:embed="rId1"/>
          <a:stretch/>
        </p:blipFill>
        <p:spPr>
          <a:xfrm>
            <a:off x="3982320" y="264960"/>
            <a:ext cx="4077360" cy="1134000"/>
          </a:xfrm>
          <a:prstGeom prst="rect">
            <a:avLst/>
          </a:prstGeom>
          <a:ln>
            <a:noFill/>
          </a:ln>
        </p:spPr>
      </p:pic>
      <p:pic>
        <p:nvPicPr>
          <p:cNvPr id="78" name="Рисунок 7" descr=""/>
          <p:cNvPicPr/>
          <p:nvPr/>
        </p:nvPicPr>
        <p:blipFill>
          <a:blip r:embed="rId2"/>
          <a:srcRect l="25895" t="48451" r="25345" b="0"/>
          <a:stretch/>
        </p:blipFill>
        <p:spPr>
          <a:xfrm rot="18894600">
            <a:off x="7812720" y="3417840"/>
            <a:ext cx="5238000" cy="355464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8245080" y="5903280"/>
            <a:ext cx="2599200" cy="39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26-29 апреля 2020 г.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80" name="Picture 9" descr=""/>
          <p:cNvPicPr/>
          <p:nvPr/>
        </p:nvPicPr>
        <p:blipFill>
          <a:blip r:embed="rId3"/>
          <a:stretch/>
        </p:blipFill>
        <p:spPr>
          <a:xfrm>
            <a:off x="530280" y="264960"/>
            <a:ext cx="1755720" cy="1134000"/>
          </a:xfrm>
          <a:prstGeom prst="rect">
            <a:avLst/>
          </a:prstGeom>
          <a:ln>
            <a:noFill/>
          </a:ln>
        </p:spPr>
      </p:pic>
      <p:sp>
        <p:nvSpPr>
          <p:cNvPr id="81" name="CustomShape 3"/>
          <p:cNvSpPr/>
          <p:nvPr/>
        </p:nvSpPr>
        <p:spPr>
          <a:xfrm>
            <a:off x="530280" y="2282400"/>
            <a:ext cx="10981440" cy="141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</a:pPr>
            <a:r>
              <a:rPr b="0" lang="ru-RU" sz="40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МАСТЕР-КЛАСС</a:t>
            </a:r>
            <a:endParaRPr b="0" lang="ru-RU" sz="4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ru-RU" sz="4000" spc="-1" strike="noStrike">
                <a:solidFill>
                  <a:srgbClr val="455576"/>
                </a:solidFill>
                <a:latin typeface="Museo Cyrl 700"/>
                <a:ea typeface="DejaVu Sans"/>
              </a:rPr>
              <a:t>«Формула развития малыша»</a:t>
            </a:r>
            <a:endParaRPr b="0" lang="ru-RU" sz="4000" spc="-1" strike="noStrike">
              <a:latin typeface="Arial"/>
            </a:endParaRPr>
          </a:p>
        </p:txBody>
      </p:sp>
      <p:sp>
        <p:nvSpPr>
          <p:cNvPr id="82" name="CustomShape 4"/>
          <p:cNvSpPr/>
          <p:nvPr/>
        </p:nvSpPr>
        <p:spPr>
          <a:xfrm rot="16200000">
            <a:off x="10231200" y="4752720"/>
            <a:ext cx="2084400" cy="37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Москва – Весь мир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 — это...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8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pic>
        <p:nvPicPr>
          <p:cNvPr id="16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170" name="CustomShape 3"/>
          <p:cNvSpPr/>
          <p:nvPr/>
        </p:nvSpPr>
        <p:spPr>
          <a:xfrm>
            <a:off x="1058760" y="1567440"/>
            <a:ext cx="5687280" cy="79956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4"/>
          <p:cNvSpPr/>
          <p:nvPr/>
        </p:nvSpPr>
        <p:spPr>
          <a:xfrm>
            <a:off x="1008000" y="1567440"/>
            <a:ext cx="5759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средство развития и обогащения общения в диаде «мать и дитя»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2" name="CustomShape 5"/>
          <p:cNvSpPr/>
          <p:nvPr/>
        </p:nvSpPr>
        <p:spPr>
          <a:xfrm>
            <a:off x="1080000" y="2727720"/>
            <a:ext cx="5759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условие нормативного физического развития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3" name="CustomShape 6"/>
          <p:cNvSpPr/>
          <p:nvPr/>
        </p:nvSpPr>
        <p:spPr>
          <a:xfrm>
            <a:off x="1080000" y="2655720"/>
            <a:ext cx="5687280" cy="86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74" name="" descr=""/>
          <p:cNvPicPr/>
          <p:nvPr/>
        </p:nvPicPr>
        <p:blipFill>
          <a:blip r:embed="rId3"/>
          <a:stretch/>
        </p:blipFill>
        <p:spPr>
          <a:xfrm>
            <a:off x="7116840" y="3168000"/>
            <a:ext cx="4474800" cy="2574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малыша. 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5832000" y="2331000"/>
            <a:ext cx="5687280" cy="86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5"/>
          <p:cNvSpPr/>
          <p:nvPr/>
        </p:nvSpPr>
        <p:spPr>
          <a:xfrm>
            <a:off x="5976000" y="2308680"/>
            <a:ext cx="53272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Благодаря взрослому, ребенок открывает мир предметов, знакомиться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 функциями и свойствами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2" name="CustomShape 6"/>
          <p:cNvSpPr/>
          <p:nvPr/>
        </p:nvSpPr>
        <p:spPr>
          <a:xfrm>
            <a:off x="5832000" y="3411000"/>
            <a:ext cx="5687280" cy="86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7"/>
          <p:cNvSpPr/>
          <p:nvPr/>
        </p:nvSpPr>
        <p:spPr>
          <a:xfrm>
            <a:off x="6048000" y="3411000"/>
            <a:ext cx="525528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Самостоятельные действия с игрушками — предпосылки появления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предметной деятельности ребенка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84" name="CustomShape 8"/>
          <p:cNvSpPr/>
          <p:nvPr/>
        </p:nvSpPr>
        <p:spPr>
          <a:xfrm>
            <a:off x="5832000" y="4464000"/>
            <a:ext cx="5687280" cy="86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CustomShape 9"/>
          <p:cNvSpPr/>
          <p:nvPr/>
        </p:nvSpPr>
        <p:spPr>
          <a:xfrm>
            <a:off x="6120000" y="4491000"/>
            <a:ext cx="4823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Важно обогатить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86" name="" descr=""/>
          <p:cNvPicPr/>
          <p:nvPr/>
        </p:nvPicPr>
        <p:blipFill>
          <a:blip r:embed="rId3"/>
          <a:srcRect l="0" t="2339" r="0" b="11457"/>
          <a:stretch/>
        </p:blipFill>
        <p:spPr>
          <a:xfrm>
            <a:off x="649800" y="2376000"/>
            <a:ext cx="4677480" cy="302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малыша.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90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192" name="CustomShape 4"/>
          <p:cNvSpPr/>
          <p:nvPr/>
        </p:nvSpPr>
        <p:spPr>
          <a:xfrm>
            <a:off x="936720" y="1292040"/>
            <a:ext cx="10414800" cy="1552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На протяжении 10 лет данная формула реализуется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 </a:t>
            </a:r>
            <a:r>
              <a:rPr b="1" lang="ru-RU" sz="2600" spc="-1" strike="noStrike" u="sng">
                <a:solidFill>
                  <a:srgbClr val="000000"/>
                </a:solidFill>
                <a:uFillTx/>
                <a:latin typeface="Museo Cyrl 700"/>
                <a:ea typeface="DejaVu Sans"/>
              </a:rPr>
              <a:t>комплексной программе</a:t>
            </a: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ГОО Кузбасский РЦППМС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на базе отделения ранней помощи «СЕМЬЯ»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93" name="CustomShape 5"/>
          <p:cNvSpPr/>
          <p:nvPr/>
        </p:nvSpPr>
        <p:spPr>
          <a:xfrm>
            <a:off x="1080000" y="3087720"/>
            <a:ext cx="5687280" cy="863280"/>
          </a:xfrm>
          <a:prstGeom prst="rect">
            <a:avLst/>
          </a:prstGeom>
          <a:solidFill>
            <a:srgbClr val="fff5ce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CustomShape 6"/>
          <p:cNvSpPr/>
          <p:nvPr/>
        </p:nvSpPr>
        <p:spPr>
          <a:xfrm>
            <a:off x="1080000" y="3159720"/>
            <a:ext cx="5759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1 БЛОК. Обучение родителей методам психического развития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5" name="CustomShape 7"/>
          <p:cNvSpPr/>
          <p:nvPr/>
        </p:nvSpPr>
        <p:spPr>
          <a:xfrm>
            <a:off x="1080000" y="4176000"/>
            <a:ext cx="5687280" cy="863280"/>
          </a:xfrm>
          <a:prstGeom prst="rect">
            <a:avLst/>
          </a:prstGeom>
          <a:solidFill>
            <a:srgbClr val="fff5ce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8"/>
          <p:cNvSpPr/>
          <p:nvPr/>
        </p:nvSpPr>
        <p:spPr>
          <a:xfrm>
            <a:off x="1080000" y="4248000"/>
            <a:ext cx="5759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2 БЛОК. Обучение родителей методам физического развития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7" name="CustomShape 9"/>
          <p:cNvSpPr/>
          <p:nvPr/>
        </p:nvSpPr>
        <p:spPr>
          <a:xfrm>
            <a:off x="1080000" y="5319720"/>
            <a:ext cx="5687280" cy="863280"/>
          </a:xfrm>
          <a:prstGeom prst="rect">
            <a:avLst/>
          </a:prstGeom>
          <a:solidFill>
            <a:srgbClr val="fff5ce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10"/>
          <p:cNvSpPr/>
          <p:nvPr/>
        </p:nvSpPr>
        <p:spPr>
          <a:xfrm>
            <a:off x="1080000" y="5391720"/>
            <a:ext cx="5759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3 БЛОК. Обучение родителей методам раннего плавания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9" name="CustomShape 11"/>
          <p:cNvSpPr/>
          <p:nvPr/>
        </p:nvSpPr>
        <p:spPr>
          <a:xfrm>
            <a:off x="7128000" y="4176000"/>
            <a:ext cx="1151280" cy="863280"/>
          </a:xfrm>
          <a:custGeom>
            <a:avLst/>
            <a:gdLst/>
            <a:ahLst/>
            <a:rect l="l" t="t" r="r" b="b"/>
            <a:pathLst>
              <a:path w="3202" h="2424">
                <a:moveTo>
                  <a:pt x="1956" y="0"/>
                </a:moveTo>
                <a:lnTo>
                  <a:pt x="3201" y="1200"/>
                </a:lnTo>
                <a:lnTo>
                  <a:pt x="1956" y="2423"/>
                </a:lnTo>
                <a:lnTo>
                  <a:pt x="1956" y="1689"/>
                </a:lnTo>
                <a:lnTo>
                  <a:pt x="592" y="1689"/>
                </a:lnTo>
                <a:lnTo>
                  <a:pt x="592" y="711"/>
                </a:lnTo>
                <a:lnTo>
                  <a:pt x="1956" y="711"/>
                </a:lnTo>
                <a:lnTo>
                  <a:pt x="1956" y="0"/>
                </a:lnTo>
                <a:moveTo>
                  <a:pt x="0" y="711"/>
                </a:moveTo>
                <a:lnTo>
                  <a:pt x="0" y="1689"/>
                </a:lnTo>
                <a:lnTo>
                  <a:pt x="148" y="1689"/>
                </a:lnTo>
                <a:lnTo>
                  <a:pt x="148" y="711"/>
                </a:lnTo>
                <a:lnTo>
                  <a:pt x="0" y="711"/>
                </a:lnTo>
                <a:moveTo>
                  <a:pt x="296" y="711"/>
                </a:moveTo>
                <a:lnTo>
                  <a:pt x="296" y="1689"/>
                </a:lnTo>
                <a:lnTo>
                  <a:pt x="444" y="1689"/>
                </a:lnTo>
                <a:lnTo>
                  <a:pt x="444" y="711"/>
                </a:lnTo>
                <a:lnTo>
                  <a:pt x="296" y="711"/>
                </a:lnTo>
              </a:path>
            </a:pathLst>
          </a:custGeom>
          <a:solidFill>
            <a:srgbClr val="ff6d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12"/>
          <p:cNvSpPr/>
          <p:nvPr/>
        </p:nvSpPr>
        <p:spPr>
          <a:xfrm>
            <a:off x="8640000" y="3672000"/>
            <a:ext cx="3341160" cy="1727280"/>
          </a:xfrm>
          <a:prstGeom prst="rect">
            <a:avLst/>
          </a:prstGeom>
          <a:solidFill>
            <a:srgbClr val="ffd7d7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13"/>
          <p:cNvSpPr/>
          <p:nvPr/>
        </p:nvSpPr>
        <p:spPr>
          <a:xfrm>
            <a:off x="8640000" y="3888000"/>
            <a:ext cx="338328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Содержание блоков отражено в кейсах развития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Кейсы развития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207" name="CustomShape 4"/>
          <p:cNvSpPr/>
          <p:nvPr/>
        </p:nvSpPr>
        <p:spPr>
          <a:xfrm>
            <a:off x="5544000" y="2376000"/>
            <a:ext cx="6335280" cy="207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Это материально-методическое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обеспечение программы, которое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предлагается родителям в процессе прохождения </a:t>
            </a:r>
            <a:endParaRPr b="0" lang="ru-RU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6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блоков программы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208" name="" descr=""/>
          <p:cNvPicPr/>
          <p:nvPr/>
        </p:nvPicPr>
        <p:blipFill>
          <a:blip r:embed="rId3"/>
          <a:stretch/>
        </p:blipFill>
        <p:spPr>
          <a:xfrm>
            <a:off x="1080000" y="1859760"/>
            <a:ext cx="4183200" cy="3899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 развития — 0-3 месяца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3"/>
          <a:srcRect l="0" t="23966" r="0" b="25623"/>
          <a:stretch/>
        </p:blipFill>
        <p:spPr>
          <a:xfrm>
            <a:off x="4536000" y="2149200"/>
            <a:ext cx="3310200" cy="3464640"/>
          </a:xfrm>
          <a:prstGeom prst="rect">
            <a:avLst/>
          </a:prstGeom>
          <a:ln>
            <a:noFill/>
          </a:ln>
        </p:spPr>
      </p:pic>
      <p:sp>
        <p:nvSpPr>
          <p:cNvPr id="215" name="CustomShape 4"/>
          <p:cNvSpPr/>
          <p:nvPr/>
        </p:nvSpPr>
        <p:spPr>
          <a:xfrm>
            <a:off x="401400" y="11624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6" name="" descr=""/>
          <p:cNvPicPr/>
          <p:nvPr/>
        </p:nvPicPr>
        <p:blipFill>
          <a:blip r:embed="rId4"/>
          <a:srcRect l="4068" t="0" r="6686" b="16975"/>
          <a:stretch/>
        </p:blipFill>
        <p:spPr>
          <a:xfrm>
            <a:off x="454680" y="1265400"/>
            <a:ext cx="1400400" cy="1302840"/>
          </a:xfrm>
          <a:prstGeom prst="rect">
            <a:avLst/>
          </a:prstGeom>
          <a:ln>
            <a:noFill/>
          </a:ln>
        </p:spPr>
      </p:pic>
      <p:sp>
        <p:nvSpPr>
          <p:cNvPr id="217" name="CustomShape 5"/>
          <p:cNvSpPr/>
          <p:nvPr/>
        </p:nvSpPr>
        <p:spPr>
          <a:xfrm>
            <a:off x="2016000" y="2232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8" name="" descr=""/>
          <p:cNvPicPr/>
          <p:nvPr/>
        </p:nvPicPr>
        <p:blipFill>
          <a:blip r:embed="rId5"/>
          <a:stretch/>
        </p:blipFill>
        <p:spPr>
          <a:xfrm>
            <a:off x="2099160" y="2263680"/>
            <a:ext cx="1329480" cy="1329480"/>
          </a:xfrm>
          <a:prstGeom prst="rect">
            <a:avLst/>
          </a:prstGeom>
          <a:ln>
            <a:noFill/>
          </a:ln>
        </p:spPr>
      </p:pic>
      <p:sp>
        <p:nvSpPr>
          <p:cNvPr id="219" name="CustomShape 6"/>
          <p:cNvSpPr/>
          <p:nvPr/>
        </p:nvSpPr>
        <p:spPr>
          <a:xfrm>
            <a:off x="344880" y="335916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0" name="" descr=""/>
          <p:cNvPicPr/>
          <p:nvPr/>
        </p:nvPicPr>
        <p:blipFill>
          <a:blip r:embed="rId6"/>
          <a:stretch/>
        </p:blipFill>
        <p:spPr>
          <a:xfrm>
            <a:off x="421560" y="3415680"/>
            <a:ext cx="1330200" cy="1258560"/>
          </a:xfrm>
          <a:prstGeom prst="rect">
            <a:avLst/>
          </a:prstGeom>
          <a:ln>
            <a:noFill/>
          </a:ln>
        </p:spPr>
      </p:pic>
      <p:sp>
        <p:nvSpPr>
          <p:cNvPr id="221" name="CustomShape 7"/>
          <p:cNvSpPr/>
          <p:nvPr/>
        </p:nvSpPr>
        <p:spPr>
          <a:xfrm>
            <a:off x="2108160" y="44132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2" name="" descr=""/>
          <p:cNvPicPr/>
          <p:nvPr/>
        </p:nvPicPr>
        <p:blipFill>
          <a:blip r:embed="rId7"/>
          <a:srcRect l="12159" t="21818" r="13735" b="27783"/>
          <a:stretch/>
        </p:blipFill>
        <p:spPr>
          <a:xfrm>
            <a:off x="2232000" y="4465080"/>
            <a:ext cx="1319040" cy="1347120"/>
          </a:xfrm>
          <a:prstGeom prst="rect">
            <a:avLst/>
          </a:prstGeom>
          <a:ln>
            <a:noFill/>
          </a:ln>
        </p:spPr>
      </p:pic>
      <p:sp>
        <p:nvSpPr>
          <p:cNvPr id="223" name="CustomShape 8"/>
          <p:cNvSpPr/>
          <p:nvPr/>
        </p:nvSpPr>
        <p:spPr>
          <a:xfrm>
            <a:off x="360000" y="5400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4" name="CustomShape 9"/>
          <p:cNvSpPr/>
          <p:nvPr/>
        </p:nvSpPr>
        <p:spPr>
          <a:xfrm>
            <a:off x="9720000" y="115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10"/>
          <p:cNvSpPr/>
          <p:nvPr/>
        </p:nvSpPr>
        <p:spPr>
          <a:xfrm>
            <a:off x="7992000" y="223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" descr=""/>
          <p:cNvPicPr/>
          <p:nvPr/>
        </p:nvPicPr>
        <p:blipFill>
          <a:blip r:embed="rId8"/>
          <a:stretch/>
        </p:blipFill>
        <p:spPr>
          <a:xfrm>
            <a:off x="8853120" y="2323440"/>
            <a:ext cx="1225080" cy="1286280"/>
          </a:xfrm>
          <a:prstGeom prst="rect">
            <a:avLst/>
          </a:prstGeom>
          <a:ln>
            <a:noFill/>
          </a:ln>
        </p:spPr>
      </p:pic>
      <p:sp>
        <p:nvSpPr>
          <p:cNvPr id="227" name="CustomShape 11"/>
          <p:cNvSpPr/>
          <p:nvPr/>
        </p:nvSpPr>
        <p:spPr>
          <a:xfrm>
            <a:off x="9576000" y="3384000"/>
            <a:ext cx="2158200" cy="1340640"/>
          </a:xfrm>
          <a:custGeom>
            <a:avLst/>
            <a:gdLst/>
            <a:ahLst/>
            <a:rect l="l" t="t" r="r" b="b"/>
            <a:pathLst>
              <a:path w="6002" h="3731">
                <a:moveTo>
                  <a:pt x="2000" y="0"/>
                </a:moveTo>
                <a:lnTo>
                  <a:pt x="6001" y="0"/>
                </a:lnTo>
                <a:lnTo>
                  <a:pt x="6001" y="3730"/>
                </a:lnTo>
                <a:lnTo>
                  <a:pt x="2000" y="3730"/>
                </a:lnTo>
                <a:lnTo>
                  <a:pt x="2000" y="2331"/>
                </a:lnTo>
                <a:lnTo>
                  <a:pt x="1000" y="2331"/>
                </a:lnTo>
                <a:lnTo>
                  <a:pt x="1000" y="2797"/>
                </a:lnTo>
                <a:lnTo>
                  <a:pt x="0" y="1865"/>
                </a:lnTo>
                <a:lnTo>
                  <a:pt x="1000" y="932"/>
                </a:lnTo>
                <a:lnTo>
                  <a:pt x="1000" y="1398"/>
                </a:lnTo>
                <a:lnTo>
                  <a:pt x="2000" y="1398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28" name="" descr=""/>
          <p:cNvPicPr/>
          <p:nvPr/>
        </p:nvPicPr>
        <p:blipFill>
          <a:blip r:embed="rId9"/>
          <a:srcRect l="16929" t="10425" r="16929" b="7685"/>
          <a:stretch/>
        </p:blipFill>
        <p:spPr>
          <a:xfrm>
            <a:off x="10398960" y="3445560"/>
            <a:ext cx="1288440" cy="1196640"/>
          </a:xfrm>
          <a:prstGeom prst="rect">
            <a:avLst/>
          </a:prstGeom>
          <a:ln>
            <a:noFill/>
          </a:ln>
        </p:spPr>
      </p:pic>
      <p:sp>
        <p:nvSpPr>
          <p:cNvPr id="229" name="CustomShape 12"/>
          <p:cNvSpPr/>
          <p:nvPr/>
        </p:nvSpPr>
        <p:spPr>
          <a:xfrm>
            <a:off x="7992000" y="439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" descr=""/>
          <p:cNvPicPr/>
          <p:nvPr/>
        </p:nvPicPr>
        <p:blipFill>
          <a:blip r:embed="rId10"/>
          <a:srcRect l="35822" t="0" r="0" b="7557"/>
          <a:stretch/>
        </p:blipFill>
        <p:spPr>
          <a:xfrm>
            <a:off x="8784000" y="4464000"/>
            <a:ext cx="1315800" cy="1311840"/>
          </a:xfrm>
          <a:prstGeom prst="rect">
            <a:avLst/>
          </a:prstGeom>
          <a:ln>
            <a:noFill/>
          </a:ln>
        </p:spPr>
      </p:pic>
      <p:sp>
        <p:nvSpPr>
          <p:cNvPr id="231" name="CustomShape 13"/>
          <p:cNvSpPr/>
          <p:nvPr/>
        </p:nvSpPr>
        <p:spPr>
          <a:xfrm>
            <a:off x="9864000" y="5328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32" name="" descr=""/>
          <p:cNvPicPr/>
          <p:nvPr/>
        </p:nvPicPr>
        <p:blipFill>
          <a:blip r:embed="rId11"/>
          <a:stretch/>
        </p:blipFill>
        <p:spPr>
          <a:xfrm>
            <a:off x="10611000" y="5376240"/>
            <a:ext cx="1389960" cy="1389960"/>
          </a:xfrm>
          <a:prstGeom prst="rect">
            <a:avLst/>
          </a:prstGeom>
          <a:ln>
            <a:noFill/>
          </a:ln>
        </p:spPr>
      </p:pic>
      <p:pic>
        <p:nvPicPr>
          <p:cNvPr id="233" name="" descr=""/>
          <p:cNvPicPr/>
          <p:nvPr/>
        </p:nvPicPr>
        <p:blipFill>
          <a:blip r:embed="rId12"/>
          <a:stretch/>
        </p:blipFill>
        <p:spPr>
          <a:xfrm>
            <a:off x="10512000" y="1251720"/>
            <a:ext cx="1309320" cy="1294200"/>
          </a:xfrm>
          <a:prstGeom prst="rect">
            <a:avLst/>
          </a:prstGeom>
          <a:ln>
            <a:noFill/>
          </a:ln>
        </p:spPr>
      </p:pic>
      <p:pic>
        <p:nvPicPr>
          <p:cNvPr id="234" name="" descr=""/>
          <p:cNvPicPr/>
          <p:nvPr/>
        </p:nvPicPr>
        <p:blipFill>
          <a:blip r:embed="rId13"/>
          <a:srcRect l="18361" t="13469" r="2897" b="15947"/>
          <a:stretch/>
        </p:blipFill>
        <p:spPr>
          <a:xfrm>
            <a:off x="416520" y="5527800"/>
            <a:ext cx="1382760" cy="123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 развития — 0-3 месяца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3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460800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5"/>
          <p:cNvSpPr/>
          <p:nvPr/>
        </p:nvSpPr>
        <p:spPr>
          <a:xfrm>
            <a:off x="5416200" y="1351080"/>
            <a:ext cx="32468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Структурируют информацию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4608000" y="22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7"/>
          <p:cNvSpPr/>
          <p:nvPr/>
        </p:nvSpPr>
        <p:spPr>
          <a:xfrm>
            <a:off x="4608000" y="2317680"/>
            <a:ext cx="4966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Определяют порядок, акценты,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логику деятельности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4" name="CustomShape 8"/>
          <p:cNvSpPr/>
          <p:nvPr/>
        </p:nvSpPr>
        <p:spPr>
          <a:xfrm>
            <a:off x="460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9"/>
          <p:cNvSpPr/>
          <p:nvPr/>
        </p:nvSpPr>
        <p:spPr>
          <a:xfrm>
            <a:off x="4608000" y="3213720"/>
            <a:ext cx="5038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Показывают наиболее эффективные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 рациональные варианты действий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6" name="CustomShape 10"/>
          <p:cNvSpPr/>
          <p:nvPr/>
        </p:nvSpPr>
        <p:spPr>
          <a:xfrm>
            <a:off x="4608000" y="413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 них содержится конкретный материал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 выделены особенности его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использования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7" name="CustomShape 11"/>
          <p:cNvSpPr/>
          <p:nvPr/>
        </p:nvSpPr>
        <p:spPr>
          <a:xfrm>
            <a:off x="4608000" y="518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Доступны и понятны любой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категории лиц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3"/>
          <a:srcRect l="18361" t="13469" r="2897" b="15947"/>
          <a:stretch/>
        </p:blipFill>
        <p:spPr>
          <a:xfrm>
            <a:off x="936720" y="2592000"/>
            <a:ext cx="2730240" cy="2447280"/>
          </a:xfrm>
          <a:prstGeom prst="rect">
            <a:avLst/>
          </a:prstGeom>
          <a:ln>
            <a:noFill/>
          </a:ln>
        </p:spPr>
      </p:pic>
      <p:sp>
        <p:nvSpPr>
          <p:cNvPr id="249" name="CustomShape 12"/>
          <p:cNvSpPr/>
          <p:nvPr/>
        </p:nvSpPr>
        <p:spPr>
          <a:xfrm>
            <a:off x="936720" y="1368000"/>
            <a:ext cx="2878560" cy="86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МЕТОДИЧЕСКИЕ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РЕКОМЕНДАЦИИ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2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53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3"/>
          <a:srcRect l="12159" t="21818" r="13735" b="27783"/>
          <a:stretch/>
        </p:blipFill>
        <p:spPr>
          <a:xfrm>
            <a:off x="1008000" y="2376000"/>
            <a:ext cx="2662200" cy="2718720"/>
          </a:xfrm>
          <a:prstGeom prst="rect">
            <a:avLst/>
          </a:prstGeom>
          <a:ln>
            <a:noFill/>
          </a:ln>
        </p:spPr>
      </p:pic>
      <p:sp>
        <p:nvSpPr>
          <p:cNvPr id="256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МАССАЖНЫЙ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МЯЧ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57" name="CustomShape 5"/>
          <p:cNvSpPr/>
          <p:nvPr/>
        </p:nvSpPr>
        <p:spPr>
          <a:xfrm>
            <a:off x="460800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Эффективное средство развития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4608000" y="22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Воздействует на нервные окончания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4608000" y="3195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Улучшает кровообращение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0" name="CustomShape 8"/>
          <p:cNvSpPr/>
          <p:nvPr/>
        </p:nvSpPr>
        <p:spPr>
          <a:xfrm>
            <a:off x="4608000" y="513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Воздействует на биологически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активные зоны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61" name="CustomShape 9"/>
          <p:cNvSpPr/>
          <p:nvPr/>
        </p:nvSpPr>
        <p:spPr>
          <a:xfrm>
            <a:off x="4623480" y="413676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6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67" name="" descr=""/>
          <p:cNvPicPr/>
          <p:nvPr/>
        </p:nvPicPr>
        <p:blipFill>
          <a:blip r:embed="rId3"/>
          <a:stretch/>
        </p:blipFill>
        <p:spPr>
          <a:xfrm rot="5405400">
            <a:off x="3760200" y="-1399680"/>
            <a:ext cx="4737600" cy="10280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7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73" name="" descr=""/>
          <p:cNvPicPr/>
          <p:nvPr/>
        </p:nvPicPr>
        <p:blipFill>
          <a:blip r:embed="rId3"/>
          <a:stretch/>
        </p:blipFill>
        <p:spPr>
          <a:xfrm>
            <a:off x="1056600" y="1195200"/>
            <a:ext cx="10294920" cy="557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6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77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79" name="" descr=""/>
          <p:cNvPicPr/>
          <p:nvPr/>
        </p:nvPicPr>
        <p:blipFill>
          <a:blip r:embed="rId3"/>
          <a:stretch/>
        </p:blipFill>
        <p:spPr>
          <a:xfrm>
            <a:off x="1008000" y="1251720"/>
            <a:ext cx="10006920" cy="5197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Вопросы будущих родителей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5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8" name="" descr=""/>
          <p:cNvPicPr/>
          <p:nvPr/>
        </p:nvPicPr>
        <p:blipFill>
          <a:blip r:embed="rId3"/>
          <a:stretch/>
        </p:blipFill>
        <p:spPr>
          <a:xfrm>
            <a:off x="504000" y="1876320"/>
            <a:ext cx="5284800" cy="3522960"/>
          </a:xfrm>
          <a:prstGeom prst="rect">
            <a:avLst/>
          </a:prstGeom>
          <a:ln>
            <a:noFill/>
          </a:ln>
        </p:spPr>
      </p:pic>
      <p:sp>
        <p:nvSpPr>
          <p:cNvPr id="89" name="CustomShape 4"/>
          <p:cNvSpPr/>
          <p:nvPr/>
        </p:nvSpPr>
        <p:spPr>
          <a:xfrm>
            <a:off x="6121080" y="216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5"/>
          <p:cNvSpPr/>
          <p:nvPr/>
        </p:nvSpPr>
        <p:spPr>
          <a:xfrm>
            <a:off x="6328800" y="2184480"/>
            <a:ext cx="468648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Носить на руках или приучать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 </a:t>
            </a: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к самостоятельности?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91" name="CustomShape 6"/>
          <p:cNvSpPr/>
          <p:nvPr/>
        </p:nvSpPr>
        <p:spPr>
          <a:xfrm>
            <a:off x="6120000" y="316908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CustomShape 7"/>
          <p:cNvSpPr/>
          <p:nvPr/>
        </p:nvSpPr>
        <p:spPr>
          <a:xfrm>
            <a:off x="6264000" y="3169080"/>
            <a:ext cx="454176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Заполнить весь день играми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или не нагружать малыша?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93" name="CustomShape 8"/>
          <p:cNvSpPr/>
          <p:nvPr/>
        </p:nvSpPr>
        <p:spPr>
          <a:xfrm>
            <a:off x="6121080" y="4191480"/>
            <a:ext cx="5038200" cy="10638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9"/>
          <p:cNvSpPr/>
          <p:nvPr/>
        </p:nvSpPr>
        <p:spPr>
          <a:xfrm>
            <a:off x="6265080" y="4191480"/>
            <a:ext cx="5027760" cy="109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Приобрести массу современных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игрушек и девайсов или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использовать самые простые?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2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83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4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85" name="" descr=""/>
          <p:cNvPicPr/>
          <p:nvPr/>
        </p:nvPicPr>
        <p:blipFill>
          <a:blip r:embed="rId3"/>
          <a:stretch/>
        </p:blipFill>
        <p:spPr>
          <a:xfrm>
            <a:off x="1008000" y="1145160"/>
            <a:ext cx="10150560" cy="5437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8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89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0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91" name="" descr=""/>
          <p:cNvPicPr/>
          <p:nvPr/>
        </p:nvPicPr>
        <p:blipFill>
          <a:blip r:embed="rId3"/>
          <a:stretch/>
        </p:blipFill>
        <p:spPr>
          <a:xfrm>
            <a:off x="1003680" y="1094040"/>
            <a:ext cx="9075240" cy="5593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29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297" name="" descr=""/>
          <p:cNvPicPr/>
          <p:nvPr/>
        </p:nvPicPr>
        <p:blipFill>
          <a:blip r:embed="rId3"/>
          <a:stretch/>
        </p:blipFill>
        <p:spPr>
          <a:xfrm>
            <a:off x="936720" y="2196720"/>
            <a:ext cx="2769480" cy="2769480"/>
          </a:xfrm>
          <a:prstGeom prst="rect">
            <a:avLst/>
          </a:prstGeom>
          <a:ln>
            <a:noFill/>
          </a:ln>
        </p:spPr>
      </p:pic>
      <p:sp>
        <p:nvSpPr>
          <p:cNvPr id="298" name="CustomShape 4"/>
          <p:cNvSpPr/>
          <p:nvPr/>
        </p:nvSpPr>
        <p:spPr>
          <a:xfrm>
            <a:off x="9367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ФИТБОЛ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99" name="CustomShape 5"/>
          <p:cNvSpPr/>
          <p:nvPr/>
        </p:nvSpPr>
        <p:spPr>
          <a:xfrm>
            <a:off x="4737240" y="1293480"/>
            <a:ext cx="4894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Важный компонент физического развития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0" name="CustomShape 6"/>
          <p:cNvSpPr/>
          <p:nvPr/>
        </p:nvSpPr>
        <p:spPr>
          <a:xfrm>
            <a:off x="4617360" y="2183040"/>
            <a:ext cx="50382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Обладает физиотерапевтическим эффектом  - вибрацией (обезболивает, снимает гипертонус)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1" name="CustomShape 7"/>
          <p:cNvSpPr/>
          <p:nvPr/>
        </p:nvSpPr>
        <p:spPr>
          <a:xfrm>
            <a:off x="4680000" y="3285720"/>
            <a:ext cx="4894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Укрепляет все группы мышц при минимальных нагрузках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2" name="CustomShape 8"/>
          <p:cNvSpPr/>
          <p:nvPr/>
        </p:nvSpPr>
        <p:spPr>
          <a:xfrm>
            <a:off x="5040000" y="4320000"/>
            <a:ext cx="4534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Развивает вестибулярный аппарат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03" name="CustomShape 9"/>
          <p:cNvSpPr/>
          <p:nvPr/>
        </p:nvSpPr>
        <p:spPr>
          <a:xfrm>
            <a:off x="5040000" y="5184000"/>
            <a:ext cx="43182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Простейшую гимнастику можно выполнять с рождения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304" name="CustomShape 10"/>
          <p:cNvSpPr/>
          <p:nvPr/>
        </p:nvSpPr>
        <p:spPr>
          <a:xfrm>
            <a:off x="460800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1"/>
          <p:cNvSpPr/>
          <p:nvPr/>
        </p:nvSpPr>
        <p:spPr>
          <a:xfrm>
            <a:off x="4617360" y="2115720"/>
            <a:ext cx="5038200" cy="92376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2"/>
          <p:cNvSpPr/>
          <p:nvPr/>
        </p:nvSpPr>
        <p:spPr>
          <a:xfrm>
            <a:off x="4608000" y="3267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3"/>
          <p:cNvSpPr/>
          <p:nvPr/>
        </p:nvSpPr>
        <p:spPr>
          <a:xfrm>
            <a:off x="4656960" y="42505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4"/>
          <p:cNvSpPr/>
          <p:nvPr/>
        </p:nvSpPr>
        <p:spPr>
          <a:xfrm>
            <a:off x="4680000" y="513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1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314" name="" descr=""/>
          <p:cNvPicPr/>
          <p:nvPr/>
        </p:nvPicPr>
        <p:blipFill>
          <a:blip r:embed="rId3"/>
          <a:stretch/>
        </p:blipFill>
        <p:spPr>
          <a:xfrm>
            <a:off x="1008360" y="1368000"/>
            <a:ext cx="5687280" cy="524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1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1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320" name="CustomShape 4"/>
          <p:cNvSpPr/>
          <p:nvPr/>
        </p:nvSpPr>
        <p:spPr>
          <a:xfrm>
            <a:off x="936720" y="1368000"/>
            <a:ext cx="2805480" cy="862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ШАПОЧКА-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РОМАШКА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21" name="" descr=""/>
          <p:cNvPicPr/>
          <p:nvPr/>
        </p:nvPicPr>
        <p:blipFill>
          <a:blip r:embed="rId3"/>
          <a:srcRect l="4068" t="0" r="6686" b="16975"/>
          <a:stretch/>
        </p:blipFill>
        <p:spPr>
          <a:xfrm>
            <a:off x="973800" y="2376000"/>
            <a:ext cx="2706480" cy="2518200"/>
          </a:xfrm>
          <a:prstGeom prst="rect">
            <a:avLst/>
          </a:prstGeom>
          <a:ln>
            <a:noFill/>
          </a:ln>
        </p:spPr>
      </p:pic>
      <p:sp>
        <p:nvSpPr>
          <p:cNvPr id="322" name="CustomShape 5"/>
          <p:cNvSpPr/>
          <p:nvPr/>
        </p:nvSpPr>
        <p:spPr>
          <a:xfrm>
            <a:off x="460800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Совершенствует нервную систему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3" name="CustomShape 6"/>
          <p:cNvSpPr/>
          <p:nvPr/>
        </p:nvSpPr>
        <p:spPr>
          <a:xfrm>
            <a:off x="4608000" y="216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7"/>
          <p:cNvSpPr/>
          <p:nvPr/>
        </p:nvSpPr>
        <p:spPr>
          <a:xfrm>
            <a:off x="4608000" y="3123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Облегчает нагрузку на маму при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купании малыша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5" name="CustomShape 8"/>
          <p:cNvSpPr/>
          <p:nvPr/>
        </p:nvSpPr>
        <p:spPr>
          <a:xfrm>
            <a:off x="4896000" y="2376000"/>
            <a:ext cx="4246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Укрепляет все группы мышц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6" name="CustomShape 9"/>
          <p:cNvSpPr/>
          <p:nvPr/>
        </p:nvSpPr>
        <p:spPr>
          <a:xfrm>
            <a:off x="460800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Улучшает моторику и 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27" name="CustomShape 10"/>
          <p:cNvSpPr/>
          <p:nvPr/>
        </p:nvSpPr>
        <p:spPr>
          <a:xfrm>
            <a:off x="4608000" y="4995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Нормализует мышечный  тонус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Название слайда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3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333" name="CustomShape 4"/>
          <p:cNvSpPr/>
          <p:nvPr/>
        </p:nvSpPr>
        <p:spPr>
          <a:xfrm>
            <a:off x="9367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КРУГ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34" name="" descr=""/>
          <p:cNvPicPr/>
          <p:nvPr/>
        </p:nvPicPr>
        <p:blipFill>
          <a:blip r:embed="rId3"/>
          <a:stretch/>
        </p:blipFill>
        <p:spPr>
          <a:xfrm>
            <a:off x="1008000" y="2232000"/>
            <a:ext cx="2662200" cy="2518920"/>
          </a:xfrm>
          <a:prstGeom prst="rect">
            <a:avLst/>
          </a:prstGeom>
          <a:ln>
            <a:noFill/>
          </a:ln>
        </p:spPr>
      </p:pic>
      <p:sp>
        <p:nvSpPr>
          <p:cNvPr id="335" name="CustomShape 5"/>
          <p:cNvSpPr/>
          <p:nvPr/>
        </p:nvSpPr>
        <p:spPr>
          <a:xfrm>
            <a:off x="460800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Улучшает работу дыхательной системы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6" name="CustomShape 6"/>
          <p:cNvSpPr/>
          <p:nvPr/>
        </p:nvSpPr>
        <p:spPr>
          <a:xfrm>
            <a:off x="4638960" y="21582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Улучшает работу иммунной системы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7" name="CustomShape 7"/>
          <p:cNvSpPr/>
          <p:nvPr/>
        </p:nvSpPr>
        <p:spPr>
          <a:xfrm>
            <a:off x="4618440" y="307008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Налаживает метаболические процессы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 организме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8" name="CustomShape 8"/>
          <p:cNvSpPr/>
          <p:nvPr/>
        </p:nvSpPr>
        <p:spPr>
          <a:xfrm>
            <a:off x="4608000" y="396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Является профилактикой запоров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 колик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39" name="CustomShape 9"/>
          <p:cNvSpPr/>
          <p:nvPr/>
        </p:nvSpPr>
        <p:spPr>
          <a:xfrm>
            <a:off x="4608000" y="48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Нормализует процесс засыпания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 улучшает качества сна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2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43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4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345" name="" descr=""/>
          <p:cNvPicPr/>
          <p:nvPr/>
        </p:nvPicPr>
        <p:blipFill>
          <a:blip r:embed="rId3"/>
          <a:stretch/>
        </p:blipFill>
        <p:spPr>
          <a:xfrm rot="16200">
            <a:off x="951120" y="1265040"/>
            <a:ext cx="4160160" cy="5420520"/>
          </a:xfrm>
          <a:prstGeom prst="rect">
            <a:avLst/>
          </a:prstGeom>
          <a:ln>
            <a:noFill/>
          </a:ln>
        </p:spPr>
      </p:pic>
      <p:pic>
        <p:nvPicPr>
          <p:cNvPr id="346" name="" descr=""/>
          <p:cNvPicPr/>
          <p:nvPr/>
        </p:nvPicPr>
        <p:blipFill>
          <a:blip r:embed="rId4"/>
          <a:stretch/>
        </p:blipFill>
        <p:spPr>
          <a:xfrm>
            <a:off x="5544000" y="2088000"/>
            <a:ext cx="6214320" cy="385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50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352" name="CustomShape 4"/>
          <p:cNvSpPr/>
          <p:nvPr/>
        </p:nvSpPr>
        <p:spPr>
          <a:xfrm>
            <a:off x="936720" y="1368000"/>
            <a:ext cx="3309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ШКОЛА 7 ГНОМОВ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53" name="CustomShape 5"/>
          <p:cNvSpPr/>
          <p:nvPr/>
        </p:nvSpPr>
        <p:spPr>
          <a:xfrm>
            <a:off x="6294960" y="125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Методика раннего развития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6313320" y="22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55" name="" descr=""/>
          <p:cNvPicPr/>
          <p:nvPr/>
        </p:nvPicPr>
        <p:blipFill>
          <a:blip r:embed="rId3"/>
          <a:stretch/>
        </p:blipFill>
        <p:spPr>
          <a:xfrm>
            <a:off x="864000" y="2158200"/>
            <a:ext cx="2806200" cy="1893600"/>
          </a:xfrm>
          <a:prstGeom prst="rect">
            <a:avLst/>
          </a:prstGeom>
          <a:ln>
            <a:noFill/>
          </a:ln>
        </p:spPr>
      </p:pic>
      <p:pic>
        <p:nvPicPr>
          <p:cNvPr id="356" name="" descr=""/>
          <p:cNvPicPr/>
          <p:nvPr/>
        </p:nvPicPr>
        <p:blipFill>
          <a:blip r:embed="rId4"/>
          <a:srcRect l="0" t="0" r="50808" b="0"/>
          <a:stretch/>
        </p:blipFill>
        <p:spPr>
          <a:xfrm>
            <a:off x="834480" y="4187520"/>
            <a:ext cx="2835720" cy="2002680"/>
          </a:xfrm>
          <a:prstGeom prst="rect">
            <a:avLst/>
          </a:prstGeom>
          <a:ln>
            <a:noFill/>
          </a:ln>
        </p:spPr>
      </p:pic>
      <p:pic>
        <p:nvPicPr>
          <p:cNvPr id="357" name="" descr=""/>
          <p:cNvPicPr/>
          <p:nvPr/>
        </p:nvPicPr>
        <p:blipFill>
          <a:blip r:embed="rId5"/>
          <a:srcRect l="0" t="0" r="74991" b="0"/>
          <a:stretch/>
        </p:blipFill>
        <p:spPr>
          <a:xfrm rot="5402400">
            <a:off x="3817800" y="2161080"/>
            <a:ext cx="1869120" cy="1867680"/>
          </a:xfrm>
          <a:prstGeom prst="rect">
            <a:avLst/>
          </a:prstGeom>
          <a:ln>
            <a:noFill/>
          </a:ln>
        </p:spPr>
      </p:pic>
      <p:pic>
        <p:nvPicPr>
          <p:cNvPr id="358" name="" descr=""/>
          <p:cNvPicPr/>
          <p:nvPr/>
        </p:nvPicPr>
        <p:blipFill>
          <a:blip r:embed="rId6"/>
          <a:srcRect l="75317" t="0" r="0" b="0"/>
          <a:stretch/>
        </p:blipFill>
        <p:spPr>
          <a:xfrm>
            <a:off x="3816000" y="4220280"/>
            <a:ext cx="1874880" cy="1897920"/>
          </a:xfrm>
          <a:prstGeom prst="rect">
            <a:avLst/>
          </a:prstGeom>
          <a:ln>
            <a:noFill/>
          </a:ln>
        </p:spPr>
      </p:pic>
      <p:sp>
        <p:nvSpPr>
          <p:cNvPr id="359" name="CustomShape 7"/>
          <p:cNvSpPr/>
          <p:nvPr/>
        </p:nvSpPr>
        <p:spPr>
          <a:xfrm>
            <a:off x="6336000" y="324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8"/>
          <p:cNvSpPr/>
          <p:nvPr/>
        </p:nvSpPr>
        <p:spPr>
          <a:xfrm>
            <a:off x="6313320" y="4176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9"/>
          <p:cNvSpPr/>
          <p:nvPr/>
        </p:nvSpPr>
        <p:spPr>
          <a:xfrm>
            <a:off x="6336000" y="518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CustomShape 10"/>
          <p:cNvSpPr/>
          <p:nvPr/>
        </p:nvSpPr>
        <p:spPr>
          <a:xfrm>
            <a:off x="6408000" y="2394360"/>
            <a:ext cx="49435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Отсутствует длительная подготовка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3" name="CustomShape 11"/>
          <p:cNvSpPr/>
          <p:nvPr/>
        </p:nvSpPr>
        <p:spPr>
          <a:xfrm>
            <a:off x="6408000" y="3456000"/>
            <a:ext cx="4822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Развивает зрительный анализатор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4" name="CustomShape 12"/>
          <p:cNvSpPr/>
          <p:nvPr/>
        </p:nvSpPr>
        <p:spPr>
          <a:xfrm>
            <a:off x="7056000" y="4248000"/>
            <a:ext cx="3508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Красочный материал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65" name="CustomShape 13"/>
          <p:cNvSpPr/>
          <p:nvPr/>
        </p:nvSpPr>
        <p:spPr>
          <a:xfrm>
            <a:off x="7000920" y="5328000"/>
            <a:ext cx="3581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Родительская страничка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67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8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69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70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371" name="CustomShape 4"/>
          <p:cNvSpPr/>
          <p:nvPr/>
        </p:nvSpPr>
        <p:spPr>
          <a:xfrm>
            <a:off x="9439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АКВАМАЗАЙКА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3"/>
          <a:stretch/>
        </p:blipFill>
        <p:spPr>
          <a:xfrm>
            <a:off x="999360" y="2160000"/>
            <a:ext cx="2668680" cy="2230200"/>
          </a:xfrm>
          <a:prstGeom prst="rect">
            <a:avLst/>
          </a:prstGeom>
          <a:ln>
            <a:noFill/>
          </a:ln>
        </p:spPr>
      </p:pic>
      <p:sp>
        <p:nvSpPr>
          <p:cNvPr id="373" name="CustomShape 5"/>
          <p:cNvSpPr/>
          <p:nvPr/>
        </p:nvSpPr>
        <p:spPr>
          <a:xfrm>
            <a:off x="4958280" y="13129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Развивает зрительное сосредоточения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4" name="CustomShape 6"/>
          <p:cNvSpPr/>
          <p:nvPr/>
        </p:nvSpPr>
        <p:spPr>
          <a:xfrm>
            <a:off x="4968000" y="225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Обогащает предметно-развивающую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среду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5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Соответствует особенностям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зрительного  восприятия младенца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6" name="CustomShape 8"/>
          <p:cNvSpPr/>
          <p:nvPr/>
        </p:nvSpPr>
        <p:spPr>
          <a:xfrm>
            <a:off x="4968000" y="405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Яркие элементы притягивают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взгляд ребенка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77" name="CustomShape 9"/>
          <p:cNvSpPr/>
          <p:nvPr/>
        </p:nvSpPr>
        <p:spPr>
          <a:xfrm>
            <a:off x="4968000" y="4923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Вносят дополнительный развивающий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эффект, так как фиксация взгляда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происходит в движении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8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383" name="CustomShape 4"/>
          <p:cNvSpPr/>
          <p:nvPr/>
        </p:nvSpPr>
        <p:spPr>
          <a:xfrm>
            <a:off x="4860360" y="144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слуховое восприятие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84" name="" descr=""/>
          <p:cNvPicPr/>
          <p:nvPr/>
        </p:nvPicPr>
        <p:blipFill>
          <a:blip r:embed="rId3"/>
          <a:srcRect l="35822" t="0" r="0" b="7557"/>
          <a:stretch/>
        </p:blipFill>
        <p:spPr>
          <a:xfrm>
            <a:off x="986400" y="2286360"/>
            <a:ext cx="2683800" cy="2675880"/>
          </a:xfrm>
          <a:prstGeom prst="rect">
            <a:avLst/>
          </a:prstGeom>
          <a:ln>
            <a:noFill/>
          </a:ln>
        </p:spPr>
      </p:pic>
      <p:sp>
        <p:nvSpPr>
          <p:cNvPr id="385" name="CustomShape 5"/>
          <p:cNvSpPr/>
          <p:nvPr/>
        </p:nvSpPr>
        <p:spPr>
          <a:xfrm>
            <a:off x="943920" y="1368000"/>
            <a:ext cx="2733480" cy="718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«ГОРОХОВЫЕ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ПРОБЫ»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86" name="CustomShape 6"/>
          <p:cNvSpPr/>
          <p:nvPr/>
        </p:nvSpPr>
        <p:spPr>
          <a:xfrm>
            <a:off x="4896000" y="2331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Доступно для самостоятельного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изготовления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7" name="CustomShape 7"/>
          <p:cNvSpPr/>
          <p:nvPr/>
        </p:nvSpPr>
        <p:spPr>
          <a:xfrm>
            <a:off x="4896000" y="324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Обогащает слуховой опыт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8" name="CustomShape 8"/>
          <p:cNvSpPr/>
          <p:nvPr/>
        </p:nvSpPr>
        <p:spPr>
          <a:xfrm>
            <a:off x="4896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Учит выделять источник звука,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его направление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389" name="CustomShape 9"/>
          <p:cNvSpPr/>
          <p:nvPr/>
        </p:nvSpPr>
        <p:spPr>
          <a:xfrm>
            <a:off x="4896000" y="504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10"/>
          <p:cNvSpPr/>
          <p:nvPr/>
        </p:nvSpPr>
        <p:spPr>
          <a:xfrm>
            <a:off x="5101200" y="5197680"/>
            <a:ext cx="47098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слуховое сосредоточение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391" name="" descr=""/>
          <p:cNvPicPr/>
          <p:nvPr/>
        </p:nvPicPr>
        <p:blipFill>
          <a:blip r:embed="rId4"/>
          <a:stretch/>
        </p:blipFill>
        <p:spPr>
          <a:xfrm>
            <a:off x="10710720" y="5472000"/>
            <a:ext cx="1150920" cy="1150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Причины неудач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pic>
        <p:nvPicPr>
          <p:cNvPr id="98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99" name="CustomShape 3"/>
          <p:cNvSpPr/>
          <p:nvPr/>
        </p:nvSpPr>
        <p:spPr>
          <a:xfrm>
            <a:off x="6481080" y="149076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CustomShape 4"/>
          <p:cNvSpPr/>
          <p:nvPr/>
        </p:nvSpPr>
        <p:spPr>
          <a:xfrm>
            <a:off x="6688800" y="1515240"/>
            <a:ext cx="443664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Непонимание потребностей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младенца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6480000" y="249984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CustomShape 6"/>
          <p:cNvSpPr/>
          <p:nvPr/>
        </p:nvSpPr>
        <p:spPr>
          <a:xfrm>
            <a:off x="6624000" y="2499840"/>
            <a:ext cx="476892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Некомпетентность в вопросах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психологии развития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6481080" y="3522240"/>
            <a:ext cx="5038200" cy="8478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8"/>
          <p:cNvSpPr/>
          <p:nvPr/>
        </p:nvSpPr>
        <p:spPr>
          <a:xfrm>
            <a:off x="6625080" y="3522240"/>
            <a:ext cx="488628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Желание идеализировать себя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как родителя и своего ребенка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3"/>
          <a:stretch/>
        </p:blipFill>
        <p:spPr>
          <a:xfrm>
            <a:off x="900360" y="1859040"/>
            <a:ext cx="5008680" cy="3756240"/>
          </a:xfrm>
          <a:prstGeom prst="rect">
            <a:avLst/>
          </a:prstGeom>
          <a:ln>
            <a:noFill/>
          </a:ln>
        </p:spPr>
      </p:pic>
      <p:sp>
        <p:nvSpPr>
          <p:cNvPr id="106" name="CustomShape 9"/>
          <p:cNvSpPr/>
          <p:nvPr/>
        </p:nvSpPr>
        <p:spPr>
          <a:xfrm>
            <a:off x="6481080" y="4586760"/>
            <a:ext cx="5038200" cy="138852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CustomShape 10"/>
          <p:cNvSpPr/>
          <p:nvPr/>
        </p:nvSpPr>
        <p:spPr>
          <a:xfrm>
            <a:off x="6934320" y="4586760"/>
            <a:ext cx="4152960" cy="143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Попытки самостоятельно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применить всевозможные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технологии вызывают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обратную реакцию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397" name="" descr=""/>
          <p:cNvPicPr/>
          <p:nvPr/>
        </p:nvPicPr>
        <p:blipFill>
          <a:blip r:embed="rId3"/>
          <a:stretch/>
        </p:blipFill>
        <p:spPr>
          <a:xfrm>
            <a:off x="1008000" y="2424240"/>
            <a:ext cx="1654200" cy="1654200"/>
          </a:xfrm>
          <a:prstGeom prst="rect">
            <a:avLst/>
          </a:prstGeom>
          <a:ln>
            <a:noFill/>
          </a:ln>
        </p:spPr>
      </p:pic>
      <p:sp>
        <p:nvSpPr>
          <p:cNvPr id="398" name="CustomShape 4"/>
          <p:cNvSpPr/>
          <p:nvPr/>
        </p:nvSpPr>
        <p:spPr>
          <a:xfrm>
            <a:off x="943920" y="1385640"/>
            <a:ext cx="2870280" cy="718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ПРЕДМЕТЫ ДЛЯ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УДЕРЖИВАНИЯ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4"/>
          <a:stretch/>
        </p:blipFill>
        <p:spPr>
          <a:xfrm rot="5403000">
            <a:off x="2300040" y="3085560"/>
            <a:ext cx="3180960" cy="2018520"/>
          </a:xfrm>
          <a:prstGeom prst="rect">
            <a:avLst/>
          </a:prstGeom>
          <a:ln>
            <a:noFill/>
          </a:ln>
        </p:spPr>
      </p:pic>
      <p:pic>
        <p:nvPicPr>
          <p:cNvPr id="400" name="" descr=""/>
          <p:cNvPicPr/>
          <p:nvPr/>
        </p:nvPicPr>
        <p:blipFill>
          <a:blip r:embed="rId5"/>
          <a:stretch/>
        </p:blipFill>
        <p:spPr>
          <a:xfrm>
            <a:off x="1008000" y="4248000"/>
            <a:ext cx="1654200" cy="1654200"/>
          </a:xfrm>
          <a:prstGeom prst="rect">
            <a:avLst/>
          </a:prstGeom>
          <a:ln>
            <a:noFill/>
          </a:ln>
        </p:spPr>
      </p:pic>
      <p:sp>
        <p:nvSpPr>
          <p:cNvPr id="401" name="CustomShape 5"/>
          <p:cNvSpPr/>
          <p:nvPr/>
        </p:nvSpPr>
        <p:spPr>
          <a:xfrm>
            <a:off x="597600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тактильное восприятие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2" name="CustomShape 6"/>
          <p:cNvSpPr/>
          <p:nvPr/>
        </p:nvSpPr>
        <p:spPr>
          <a:xfrm>
            <a:off x="5976000" y="225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7"/>
          <p:cNvSpPr/>
          <p:nvPr/>
        </p:nvSpPr>
        <p:spPr>
          <a:xfrm>
            <a:off x="5976000" y="3123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8"/>
          <p:cNvSpPr/>
          <p:nvPr/>
        </p:nvSpPr>
        <p:spPr>
          <a:xfrm>
            <a:off x="597600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9"/>
          <p:cNvSpPr/>
          <p:nvPr/>
        </p:nvSpPr>
        <p:spPr>
          <a:xfrm>
            <a:off x="5976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10"/>
          <p:cNvSpPr/>
          <p:nvPr/>
        </p:nvSpPr>
        <p:spPr>
          <a:xfrm>
            <a:off x="6174000" y="2386440"/>
            <a:ext cx="44643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опыт тактильных ощущений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7" name="CustomShape 11"/>
          <p:cNvSpPr/>
          <p:nvPr/>
        </p:nvSpPr>
        <p:spPr>
          <a:xfrm>
            <a:off x="6176520" y="3235320"/>
            <a:ext cx="4738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движение кистью и пальчиками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8" name="CustomShape 12"/>
          <p:cNvSpPr/>
          <p:nvPr/>
        </p:nvSpPr>
        <p:spPr>
          <a:xfrm>
            <a:off x="5880600" y="4124880"/>
            <a:ext cx="5470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речевые центры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в головном мозге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09" name="CustomShape 13"/>
          <p:cNvSpPr/>
          <p:nvPr/>
        </p:nvSpPr>
        <p:spPr>
          <a:xfrm>
            <a:off x="6048720" y="5096520"/>
            <a:ext cx="53658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Подготавливают ручку ребенка к «хватанию»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12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13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415" name="" descr=""/>
          <p:cNvPicPr/>
          <p:nvPr/>
        </p:nvPicPr>
        <p:blipFill>
          <a:blip r:embed="rId3"/>
          <a:stretch/>
        </p:blipFill>
        <p:spPr>
          <a:xfrm>
            <a:off x="1004400" y="2304000"/>
            <a:ext cx="3097800" cy="3535560"/>
          </a:xfrm>
          <a:prstGeom prst="rect">
            <a:avLst/>
          </a:prstGeom>
          <a:ln>
            <a:noFill/>
          </a:ln>
        </p:spPr>
      </p:pic>
      <p:sp>
        <p:nvSpPr>
          <p:cNvPr id="416" name="CustomShape 4"/>
          <p:cNvSpPr/>
          <p:nvPr/>
        </p:nvSpPr>
        <p:spPr>
          <a:xfrm>
            <a:off x="936720" y="1368000"/>
            <a:ext cx="3518280" cy="718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ИГРЫ НА РАЗВИТИЕ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МЫШЛЕНИЯ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17" name="CustomShape 5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причинно-следственные связи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18" name="CustomShape 6"/>
          <p:cNvSpPr/>
          <p:nvPr/>
        </p:nvSpPr>
        <p:spPr>
          <a:xfrm>
            <a:off x="4993200" y="222696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7"/>
          <p:cNvSpPr/>
          <p:nvPr/>
        </p:nvSpPr>
        <p:spPr>
          <a:xfrm>
            <a:off x="4968000" y="312228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8"/>
          <p:cNvSpPr/>
          <p:nvPr/>
        </p:nvSpPr>
        <p:spPr>
          <a:xfrm>
            <a:off x="4968000" y="405972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CustomShape 9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CustomShape 10"/>
          <p:cNvSpPr/>
          <p:nvPr/>
        </p:nvSpPr>
        <p:spPr>
          <a:xfrm>
            <a:off x="4993200" y="2304000"/>
            <a:ext cx="5038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Совершенствуют зрительное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и слуховое восприятие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23" name="CustomShape 11"/>
          <p:cNvSpPr/>
          <p:nvPr/>
        </p:nvSpPr>
        <p:spPr>
          <a:xfrm>
            <a:off x="4968000" y="3143160"/>
            <a:ext cx="503820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Простые, доступные игрушки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424" name="CustomShape 12"/>
          <p:cNvSpPr/>
          <p:nvPr/>
        </p:nvSpPr>
        <p:spPr>
          <a:xfrm>
            <a:off x="4959720" y="4149720"/>
            <a:ext cx="50878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формирование «акта хватания»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25" name="CustomShape 13"/>
          <p:cNvSpPr/>
          <p:nvPr/>
        </p:nvSpPr>
        <p:spPr>
          <a:xfrm>
            <a:off x="5152320" y="5112000"/>
            <a:ext cx="4648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сенсорную активность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8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29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0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431" name="" descr=""/>
          <p:cNvPicPr/>
          <p:nvPr/>
        </p:nvPicPr>
        <p:blipFill>
          <a:blip r:embed="rId3"/>
          <a:stretch/>
        </p:blipFill>
        <p:spPr>
          <a:xfrm>
            <a:off x="1095480" y="1295280"/>
            <a:ext cx="7615800" cy="4991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 развития — 3-6 месяцев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3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3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3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437" name="CustomShape 4"/>
          <p:cNvSpPr/>
          <p:nvPr/>
        </p:nvSpPr>
        <p:spPr>
          <a:xfrm>
            <a:off x="401400" y="11624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5"/>
          <p:cNvSpPr/>
          <p:nvPr/>
        </p:nvSpPr>
        <p:spPr>
          <a:xfrm>
            <a:off x="2016000" y="2232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CustomShape 6"/>
          <p:cNvSpPr/>
          <p:nvPr/>
        </p:nvSpPr>
        <p:spPr>
          <a:xfrm>
            <a:off x="344880" y="335916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0" name="CustomShape 7"/>
          <p:cNvSpPr/>
          <p:nvPr/>
        </p:nvSpPr>
        <p:spPr>
          <a:xfrm>
            <a:off x="2108160" y="44132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1" name="" descr=""/>
          <p:cNvPicPr/>
          <p:nvPr/>
        </p:nvPicPr>
        <p:blipFill>
          <a:blip r:embed="rId3"/>
          <a:srcRect l="12159" t="21818" r="13735" b="27783"/>
          <a:stretch/>
        </p:blipFill>
        <p:spPr>
          <a:xfrm>
            <a:off x="2088000" y="2262600"/>
            <a:ext cx="1319040" cy="1347120"/>
          </a:xfrm>
          <a:prstGeom prst="rect">
            <a:avLst/>
          </a:prstGeom>
          <a:ln>
            <a:noFill/>
          </a:ln>
        </p:spPr>
      </p:pic>
      <p:sp>
        <p:nvSpPr>
          <p:cNvPr id="442" name="CustomShape 8"/>
          <p:cNvSpPr/>
          <p:nvPr/>
        </p:nvSpPr>
        <p:spPr>
          <a:xfrm>
            <a:off x="360000" y="5400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9"/>
          <p:cNvSpPr/>
          <p:nvPr/>
        </p:nvSpPr>
        <p:spPr>
          <a:xfrm>
            <a:off x="9720000" y="115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10"/>
          <p:cNvSpPr/>
          <p:nvPr/>
        </p:nvSpPr>
        <p:spPr>
          <a:xfrm>
            <a:off x="7992000" y="223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11"/>
          <p:cNvSpPr/>
          <p:nvPr/>
        </p:nvSpPr>
        <p:spPr>
          <a:xfrm>
            <a:off x="9576000" y="3384000"/>
            <a:ext cx="2158200" cy="1340640"/>
          </a:xfrm>
          <a:custGeom>
            <a:avLst/>
            <a:gdLst/>
            <a:ahLst/>
            <a:rect l="l" t="t" r="r" b="b"/>
            <a:pathLst>
              <a:path w="6002" h="3731">
                <a:moveTo>
                  <a:pt x="2000" y="0"/>
                </a:moveTo>
                <a:lnTo>
                  <a:pt x="6001" y="0"/>
                </a:lnTo>
                <a:lnTo>
                  <a:pt x="6001" y="3730"/>
                </a:lnTo>
                <a:lnTo>
                  <a:pt x="2000" y="3730"/>
                </a:lnTo>
                <a:lnTo>
                  <a:pt x="2000" y="2331"/>
                </a:lnTo>
                <a:lnTo>
                  <a:pt x="1000" y="2331"/>
                </a:lnTo>
                <a:lnTo>
                  <a:pt x="1000" y="2797"/>
                </a:lnTo>
                <a:lnTo>
                  <a:pt x="0" y="1865"/>
                </a:lnTo>
                <a:lnTo>
                  <a:pt x="1000" y="932"/>
                </a:lnTo>
                <a:lnTo>
                  <a:pt x="1000" y="1398"/>
                </a:lnTo>
                <a:lnTo>
                  <a:pt x="2000" y="1398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12"/>
          <p:cNvSpPr/>
          <p:nvPr/>
        </p:nvSpPr>
        <p:spPr>
          <a:xfrm>
            <a:off x="7992000" y="439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13"/>
          <p:cNvSpPr/>
          <p:nvPr/>
        </p:nvSpPr>
        <p:spPr>
          <a:xfrm>
            <a:off x="9864000" y="5328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48" name="" descr=""/>
          <p:cNvPicPr/>
          <p:nvPr/>
        </p:nvPicPr>
        <p:blipFill>
          <a:blip r:embed="rId4"/>
          <a:stretch/>
        </p:blipFill>
        <p:spPr>
          <a:xfrm>
            <a:off x="10656000" y="5400000"/>
            <a:ext cx="1309320" cy="1294200"/>
          </a:xfrm>
          <a:prstGeom prst="rect">
            <a:avLst/>
          </a:prstGeom>
          <a:ln>
            <a:noFill/>
          </a:ln>
        </p:spPr>
      </p:pic>
      <p:pic>
        <p:nvPicPr>
          <p:cNvPr id="449" name="" descr=""/>
          <p:cNvPicPr/>
          <p:nvPr/>
        </p:nvPicPr>
        <p:blipFill>
          <a:blip r:embed="rId5"/>
          <a:stretch/>
        </p:blipFill>
        <p:spPr>
          <a:xfrm>
            <a:off x="405000" y="3472920"/>
            <a:ext cx="1321200" cy="1213560"/>
          </a:xfrm>
          <a:prstGeom prst="rect">
            <a:avLst/>
          </a:prstGeom>
          <a:ln>
            <a:noFill/>
          </a:ln>
        </p:spPr>
      </p:pic>
      <p:pic>
        <p:nvPicPr>
          <p:cNvPr id="450" name="" descr=""/>
          <p:cNvPicPr/>
          <p:nvPr/>
        </p:nvPicPr>
        <p:blipFill>
          <a:blip r:embed="rId6"/>
          <a:stretch/>
        </p:blipFill>
        <p:spPr>
          <a:xfrm>
            <a:off x="2231640" y="4535280"/>
            <a:ext cx="1222560" cy="1222560"/>
          </a:xfrm>
          <a:prstGeom prst="rect">
            <a:avLst/>
          </a:prstGeom>
          <a:ln>
            <a:noFill/>
          </a:ln>
        </p:spPr>
      </p:pic>
      <p:pic>
        <p:nvPicPr>
          <p:cNvPr id="451" name="" descr=""/>
          <p:cNvPicPr/>
          <p:nvPr/>
        </p:nvPicPr>
        <p:blipFill>
          <a:blip r:embed="rId7"/>
          <a:srcRect l="5328" t="0" r="9627" b="0"/>
          <a:stretch/>
        </p:blipFill>
        <p:spPr>
          <a:xfrm>
            <a:off x="8784000" y="2304000"/>
            <a:ext cx="1247040" cy="1222200"/>
          </a:xfrm>
          <a:prstGeom prst="rect">
            <a:avLst/>
          </a:prstGeom>
          <a:ln>
            <a:noFill/>
          </a:ln>
        </p:spPr>
      </p:pic>
      <p:pic>
        <p:nvPicPr>
          <p:cNvPr id="452" name="" descr=""/>
          <p:cNvPicPr/>
          <p:nvPr/>
        </p:nvPicPr>
        <p:blipFill>
          <a:blip r:embed="rId8"/>
          <a:srcRect l="-6873" t="6073" r="-4592" b="35129"/>
          <a:stretch/>
        </p:blipFill>
        <p:spPr>
          <a:xfrm>
            <a:off x="10438920" y="3456000"/>
            <a:ext cx="1109160" cy="1150200"/>
          </a:xfrm>
          <a:prstGeom prst="rect">
            <a:avLst/>
          </a:prstGeom>
          <a:ln>
            <a:noFill/>
          </a:ln>
        </p:spPr>
      </p:pic>
      <p:pic>
        <p:nvPicPr>
          <p:cNvPr id="453" name="" descr=""/>
          <p:cNvPicPr/>
          <p:nvPr/>
        </p:nvPicPr>
        <p:blipFill>
          <a:blip r:embed="rId9"/>
          <a:stretch/>
        </p:blipFill>
        <p:spPr>
          <a:xfrm>
            <a:off x="8856000" y="4464000"/>
            <a:ext cx="1222200" cy="1222200"/>
          </a:xfrm>
          <a:prstGeom prst="rect">
            <a:avLst/>
          </a:prstGeom>
          <a:ln>
            <a:noFill/>
          </a:ln>
        </p:spPr>
      </p:pic>
      <p:pic>
        <p:nvPicPr>
          <p:cNvPr id="454" name="" descr=""/>
          <p:cNvPicPr/>
          <p:nvPr/>
        </p:nvPicPr>
        <p:blipFill>
          <a:blip r:embed="rId10"/>
          <a:stretch/>
        </p:blipFill>
        <p:spPr>
          <a:xfrm>
            <a:off x="10593720" y="1251720"/>
            <a:ext cx="1194480" cy="1194480"/>
          </a:xfrm>
          <a:prstGeom prst="rect">
            <a:avLst/>
          </a:prstGeom>
          <a:ln>
            <a:noFill/>
          </a:ln>
        </p:spPr>
      </p:pic>
      <p:pic>
        <p:nvPicPr>
          <p:cNvPr id="455" name="" descr=""/>
          <p:cNvPicPr/>
          <p:nvPr/>
        </p:nvPicPr>
        <p:blipFill>
          <a:blip r:embed="rId11"/>
          <a:stretch/>
        </p:blipFill>
        <p:spPr>
          <a:xfrm>
            <a:off x="504000" y="1296000"/>
            <a:ext cx="1222200" cy="1222200"/>
          </a:xfrm>
          <a:prstGeom prst="rect">
            <a:avLst/>
          </a:prstGeom>
          <a:ln>
            <a:noFill/>
          </a:ln>
        </p:spPr>
      </p:pic>
      <p:pic>
        <p:nvPicPr>
          <p:cNvPr id="456" name="" descr=""/>
          <p:cNvPicPr/>
          <p:nvPr/>
        </p:nvPicPr>
        <p:blipFill>
          <a:blip r:embed="rId12"/>
          <a:stretch/>
        </p:blipFill>
        <p:spPr>
          <a:xfrm>
            <a:off x="4521600" y="2334600"/>
            <a:ext cx="3331800" cy="3207960"/>
          </a:xfrm>
          <a:prstGeom prst="rect">
            <a:avLst/>
          </a:prstGeom>
          <a:ln>
            <a:noFill/>
          </a:ln>
        </p:spPr>
      </p:pic>
      <p:pic>
        <p:nvPicPr>
          <p:cNvPr id="457" name="" descr=""/>
          <p:cNvPicPr/>
          <p:nvPr/>
        </p:nvPicPr>
        <p:blipFill>
          <a:blip r:embed="rId13"/>
          <a:stretch/>
        </p:blipFill>
        <p:spPr>
          <a:xfrm>
            <a:off x="398880" y="5423040"/>
            <a:ext cx="1329120" cy="1434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5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61" name="CustomShape 3"/>
          <p:cNvSpPr/>
          <p:nvPr/>
        </p:nvSpPr>
        <p:spPr>
          <a:xfrm>
            <a:off x="815400" y="129600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463" name="CustomShape 4"/>
          <p:cNvSpPr/>
          <p:nvPr/>
        </p:nvSpPr>
        <p:spPr>
          <a:xfrm>
            <a:off x="9367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БАССЕЙН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64" name="CustomShape 5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6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8"/>
          <p:cNvSpPr/>
          <p:nvPr/>
        </p:nvSpPr>
        <p:spPr>
          <a:xfrm>
            <a:off x="4968000" y="4032000"/>
            <a:ext cx="5038200" cy="86832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9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0"/>
          <p:cNvSpPr/>
          <p:nvPr/>
        </p:nvSpPr>
        <p:spPr>
          <a:xfrm>
            <a:off x="4931280" y="1327680"/>
            <a:ext cx="5038200" cy="91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Большое количество воды и новое пространство учат ребенка доверять незнакомому миру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0" name="CustomShape 11"/>
          <p:cNvSpPr/>
          <p:nvPr/>
        </p:nvSpPr>
        <p:spPr>
          <a:xfrm>
            <a:off x="4860360" y="2299320"/>
            <a:ext cx="525528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Занятия в бассейне позволяют разнообразить и усложнить упражнения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1" name="CustomShape 12"/>
          <p:cNvSpPr/>
          <p:nvPr/>
        </p:nvSpPr>
        <p:spPr>
          <a:xfrm>
            <a:off x="5041080" y="3168360"/>
            <a:ext cx="50382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Прыжки в воду и ныряние тренируют нервную систему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2" name="CustomShape 13"/>
          <p:cNvSpPr/>
          <p:nvPr/>
        </p:nvSpPr>
        <p:spPr>
          <a:xfrm>
            <a:off x="4969080" y="4032000"/>
            <a:ext cx="503820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Ощущение свободного падения во время прыжка с бортика учит ребенка предвосхищать события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73" name="CustomShape 14"/>
          <p:cNvSpPr/>
          <p:nvPr/>
        </p:nvSpPr>
        <p:spPr>
          <a:xfrm>
            <a:off x="4969080" y="4968000"/>
            <a:ext cx="5038200" cy="63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Совместное плавание учит ребенка  доверять и полагаться друг на друга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474" name="" descr=""/>
          <p:cNvPicPr/>
          <p:nvPr/>
        </p:nvPicPr>
        <p:blipFill>
          <a:blip r:embed="rId3"/>
          <a:stretch/>
        </p:blipFill>
        <p:spPr>
          <a:xfrm>
            <a:off x="939600" y="2232000"/>
            <a:ext cx="3596400" cy="3882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7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480" name="" descr=""/>
          <p:cNvPicPr/>
          <p:nvPr/>
        </p:nvPicPr>
        <p:blipFill>
          <a:blip r:embed="rId3"/>
          <a:stretch/>
        </p:blipFill>
        <p:spPr>
          <a:xfrm>
            <a:off x="8352000" y="1296000"/>
            <a:ext cx="3159360" cy="4984200"/>
          </a:xfrm>
          <a:prstGeom prst="rect">
            <a:avLst/>
          </a:prstGeom>
          <a:ln>
            <a:noFill/>
          </a:ln>
        </p:spPr>
      </p:pic>
      <p:pic>
        <p:nvPicPr>
          <p:cNvPr id="481" name="" descr=""/>
          <p:cNvPicPr/>
          <p:nvPr/>
        </p:nvPicPr>
        <p:blipFill>
          <a:blip r:embed="rId4"/>
          <a:stretch/>
        </p:blipFill>
        <p:spPr>
          <a:xfrm>
            <a:off x="792000" y="1251720"/>
            <a:ext cx="3351600" cy="4966560"/>
          </a:xfrm>
          <a:prstGeom prst="rect">
            <a:avLst/>
          </a:prstGeom>
          <a:ln>
            <a:noFill/>
          </a:ln>
        </p:spPr>
      </p:pic>
      <p:pic>
        <p:nvPicPr>
          <p:cNvPr id="482" name="" descr=""/>
          <p:cNvPicPr/>
          <p:nvPr/>
        </p:nvPicPr>
        <p:blipFill>
          <a:blip r:embed="rId5"/>
          <a:stretch/>
        </p:blipFill>
        <p:spPr>
          <a:xfrm>
            <a:off x="4824000" y="1251720"/>
            <a:ext cx="2950920" cy="5011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5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86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7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488" name="" descr=""/>
          <p:cNvPicPr/>
          <p:nvPr/>
        </p:nvPicPr>
        <p:blipFill>
          <a:blip r:embed="rId3"/>
          <a:stretch/>
        </p:blipFill>
        <p:spPr>
          <a:xfrm>
            <a:off x="1584000" y="1179000"/>
            <a:ext cx="8418960" cy="5554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9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494" name="" descr=""/>
          <p:cNvPicPr/>
          <p:nvPr/>
        </p:nvPicPr>
        <p:blipFill>
          <a:blip r:embed="rId3"/>
          <a:stretch/>
        </p:blipFill>
        <p:spPr>
          <a:xfrm>
            <a:off x="1584000" y="1188720"/>
            <a:ext cx="8418960" cy="5530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9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498" name="CustomShape 3"/>
          <p:cNvSpPr/>
          <p:nvPr/>
        </p:nvSpPr>
        <p:spPr>
          <a:xfrm>
            <a:off x="815400" y="129600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500" name="" descr=""/>
          <p:cNvPicPr/>
          <p:nvPr/>
        </p:nvPicPr>
        <p:blipFill>
          <a:blip r:embed="rId3"/>
          <a:stretch/>
        </p:blipFill>
        <p:spPr>
          <a:xfrm>
            <a:off x="1008000" y="2160000"/>
            <a:ext cx="2590200" cy="2590200"/>
          </a:xfrm>
          <a:prstGeom prst="rect">
            <a:avLst/>
          </a:prstGeom>
          <a:ln>
            <a:noFill/>
          </a:ln>
        </p:spPr>
      </p:pic>
      <p:sp>
        <p:nvSpPr>
          <p:cNvPr id="501" name="CustomShape 4"/>
          <p:cNvSpPr/>
          <p:nvPr/>
        </p:nvSpPr>
        <p:spPr>
          <a:xfrm>
            <a:off x="9367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БАЛАНСИР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02" name="CustomShape 5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Развивает 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3" name="CustomShape 6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Стимулирует работу мозга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4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Тренирует чувство равновесия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5" name="CustomShape 8"/>
          <p:cNvSpPr/>
          <p:nvPr/>
        </p:nvSpPr>
        <p:spPr>
          <a:xfrm>
            <a:off x="496800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Укрепляет мышцы всего тела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06" name="CustomShape 9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0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10" name="CustomShape 3"/>
          <p:cNvSpPr/>
          <p:nvPr/>
        </p:nvSpPr>
        <p:spPr>
          <a:xfrm>
            <a:off x="671400" y="136800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512" name="CustomShape 4"/>
          <p:cNvSpPr/>
          <p:nvPr/>
        </p:nvSpPr>
        <p:spPr>
          <a:xfrm>
            <a:off x="936720" y="1368000"/>
            <a:ext cx="2949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КОЛЬЦА ДЛЯ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ПОДТЯГИВАНИЯ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13" name="" descr=""/>
          <p:cNvPicPr/>
          <p:nvPr/>
        </p:nvPicPr>
        <p:blipFill>
          <a:blip r:embed="rId3"/>
          <a:stretch/>
        </p:blipFill>
        <p:spPr>
          <a:xfrm>
            <a:off x="936720" y="2520000"/>
            <a:ext cx="2877480" cy="2643120"/>
          </a:xfrm>
          <a:prstGeom prst="rect">
            <a:avLst/>
          </a:prstGeom>
          <a:ln>
            <a:noFill/>
          </a:ln>
        </p:spPr>
      </p:pic>
      <p:sp>
        <p:nvSpPr>
          <p:cNvPr id="514" name="CustomShape 5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6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7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Тренирует чувство равновесия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17" name="CustomShape 8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9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19" name="CustomShape 10"/>
          <p:cNvSpPr/>
          <p:nvPr/>
        </p:nvSpPr>
        <p:spPr>
          <a:xfrm>
            <a:off x="4962240" y="1418040"/>
            <a:ext cx="53323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Укрепляет группы мышц живота, рук,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спины, шеи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20" name="CustomShape 11"/>
          <p:cNvSpPr/>
          <p:nvPr/>
        </p:nvSpPr>
        <p:spPr>
          <a:xfrm>
            <a:off x="4968000" y="2448000"/>
            <a:ext cx="50148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мелкую моторику, укрепляя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мышцы пальцев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21" name="CustomShape 12"/>
          <p:cNvSpPr/>
          <p:nvPr/>
        </p:nvSpPr>
        <p:spPr>
          <a:xfrm>
            <a:off x="5272200" y="3245760"/>
            <a:ext cx="44524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Являются одним из показателей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физического развития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Условия успеха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1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3"/>
          <a:stretch/>
        </p:blipFill>
        <p:spPr>
          <a:xfrm>
            <a:off x="6048000" y="1944000"/>
            <a:ext cx="5247360" cy="3443400"/>
          </a:xfrm>
          <a:prstGeom prst="rect">
            <a:avLst/>
          </a:prstGeom>
          <a:ln>
            <a:noFill/>
          </a:ln>
        </p:spPr>
      </p:pic>
      <p:sp>
        <p:nvSpPr>
          <p:cNvPr id="114" name="CustomShape 4"/>
          <p:cNvSpPr/>
          <p:nvPr/>
        </p:nvSpPr>
        <p:spPr>
          <a:xfrm>
            <a:off x="576000" y="2160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5"/>
          <p:cNvSpPr/>
          <p:nvPr/>
        </p:nvSpPr>
        <p:spPr>
          <a:xfrm>
            <a:off x="1347120" y="2160000"/>
            <a:ext cx="354816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Учет ведущего вида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деятельности ребенка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16" name="CustomShape 6"/>
          <p:cNvSpPr/>
          <p:nvPr/>
        </p:nvSpPr>
        <p:spPr>
          <a:xfrm>
            <a:off x="577080" y="4320000"/>
            <a:ext cx="5038200" cy="8478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7"/>
          <p:cNvSpPr/>
          <p:nvPr/>
        </p:nvSpPr>
        <p:spPr>
          <a:xfrm>
            <a:off x="721080" y="4320000"/>
            <a:ext cx="4838760" cy="75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Учет возрастных и 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индивидуальных особенностей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2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2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527" name="" descr=""/>
          <p:cNvPicPr/>
          <p:nvPr/>
        </p:nvPicPr>
        <p:blipFill>
          <a:blip r:embed="rId3"/>
          <a:stretch/>
        </p:blipFill>
        <p:spPr>
          <a:xfrm>
            <a:off x="1872000" y="1193400"/>
            <a:ext cx="8130960" cy="5329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2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3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3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533" name="CustomShape 4"/>
          <p:cNvSpPr/>
          <p:nvPr/>
        </p:nvSpPr>
        <p:spPr>
          <a:xfrm>
            <a:off x="936720" y="1368000"/>
            <a:ext cx="2733480" cy="574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АКВАМАЗАЙКА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34" name="" descr=""/>
          <p:cNvPicPr/>
          <p:nvPr/>
        </p:nvPicPr>
        <p:blipFill>
          <a:blip r:embed="rId3"/>
          <a:stretch/>
        </p:blipFill>
        <p:spPr>
          <a:xfrm>
            <a:off x="999360" y="2160000"/>
            <a:ext cx="2668680" cy="2230200"/>
          </a:xfrm>
          <a:prstGeom prst="rect">
            <a:avLst/>
          </a:prstGeom>
          <a:ln>
            <a:noFill/>
          </a:ln>
        </p:spPr>
      </p:pic>
      <p:sp>
        <p:nvSpPr>
          <p:cNvPr id="535" name="CustomShape 5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6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CustomShape 8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39" name="CustomShape 9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Развивает координацию в пространстве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40" name="CustomShape 10"/>
          <p:cNvSpPr/>
          <p:nvPr/>
        </p:nvSpPr>
        <p:spPr>
          <a:xfrm>
            <a:off x="5065920" y="3245760"/>
            <a:ext cx="4813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Обогащает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41" name="CustomShape 11"/>
          <p:cNvSpPr/>
          <p:nvPr/>
        </p:nvSpPr>
        <p:spPr>
          <a:xfrm>
            <a:off x="5176080" y="2535480"/>
            <a:ext cx="4822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Развивает мелкую моторику рук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42" name="CustomShape 12"/>
          <p:cNvSpPr/>
          <p:nvPr/>
        </p:nvSpPr>
        <p:spPr>
          <a:xfrm>
            <a:off x="5760000" y="4320000"/>
            <a:ext cx="367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Обогащает сенсорный опыт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44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45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46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7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548" name="" descr=""/>
          <p:cNvPicPr/>
          <p:nvPr/>
        </p:nvPicPr>
        <p:blipFill>
          <a:blip r:embed="rId3"/>
          <a:srcRect l="5328" t="0" r="9627" b="0"/>
          <a:stretch/>
        </p:blipFill>
        <p:spPr>
          <a:xfrm>
            <a:off x="983160" y="2376000"/>
            <a:ext cx="2687040" cy="2633400"/>
          </a:xfrm>
          <a:prstGeom prst="rect">
            <a:avLst/>
          </a:prstGeom>
          <a:ln>
            <a:noFill/>
          </a:ln>
        </p:spPr>
      </p:pic>
      <p:sp>
        <p:nvSpPr>
          <p:cNvPr id="549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ИГРУШКИ НА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ВЕРЕВОЧКЕ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50" name="CustomShape 5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CustomShape 6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8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4" name="CustomShape 9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CustomShape 10"/>
          <p:cNvSpPr/>
          <p:nvPr/>
        </p:nvSpPr>
        <p:spPr>
          <a:xfrm>
            <a:off x="5112000" y="3293640"/>
            <a:ext cx="4894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6" name="CustomShape 11"/>
          <p:cNvSpPr/>
          <p:nvPr/>
        </p:nvSpPr>
        <p:spPr>
          <a:xfrm>
            <a:off x="5400000" y="2515320"/>
            <a:ext cx="439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мелкую моторику рук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7" name="CustomShape 12"/>
          <p:cNvSpPr/>
          <p:nvPr/>
        </p:nvSpPr>
        <p:spPr>
          <a:xfrm>
            <a:off x="5170680" y="1461960"/>
            <a:ext cx="4390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простые причинно-следственные связи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58" name="CustomShape 13"/>
          <p:cNvSpPr/>
          <p:nvPr/>
        </p:nvSpPr>
        <p:spPr>
          <a:xfrm>
            <a:off x="5184000" y="4320000"/>
            <a:ext cx="4390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зрительно-моторную координацию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6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6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564" name="CustomShape 4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5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6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7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68" name="CustomShape 8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причинно-следственные связи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69" name="CustomShape 9"/>
          <p:cNvSpPr/>
          <p:nvPr/>
        </p:nvSpPr>
        <p:spPr>
          <a:xfrm>
            <a:off x="4968000" y="3240000"/>
            <a:ext cx="5254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0" name="CustomShape 10"/>
          <p:cNvSpPr/>
          <p:nvPr/>
        </p:nvSpPr>
        <p:spPr>
          <a:xfrm>
            <a:off x="5328000" y="2520000"/>
            <a:ext cx="4534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мелкую моторику рук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1" name="CustomShape 11"/>
          <p:cNvSpPr/>
          <p:nvPr/>
        </p:nvSpPr>
        <p:spPr>
          <a:xfrm>
            <a:off x="5437440" y="4335480"/>
            <a:ext cx="4102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сенсорный опыт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72" name="CustomShape 12"/>
          <p:cNvSpPr/>
          <p:nvPr/>
        </p:nvSpPr>
        <p:spPr>
          <a:xfrm>
            <a:off x="936720" y="1368000"/>
            <a:ext cx="3525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ИГРУШКИ НА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ЗВУКОИЗВЛЕЧЕНИЕ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73" name="" descr=""/>
          <p:cNvPicPr/>
          <p:nvPr/>
        </p:nvPicPr>
        <p:blipFill>
          <a:blip r:embed="rId3"/>
          <a:stretch/>
        </p:blipFill>
        <p:spPr>
          <a:xfrm>
            <a:off x="963720" y="2403720"/>
            <a:ext cx="1842840" cy="1842840"/>
          </a:xfrm>
          <a:prstGeom prst="rect">
            <a:avLst/>
          </a:prstGeom>
          <a:ln>
            <a:noFill/>
          </a:ln>
        </p:spPr>
      </p:pic>
      <p:pic>
        <p:nvPicPr>
          <p:cNvPr id="574" name="" descr=""/>
          <p:cNvPicPr/>
          <p:nvPr/>
        </p:nvPicPr>
        <p:blipFill>
          <a:blip r:embed="rId4"/>
          <a:srcRect l="2372" t="11369" r="3923" b="9889"/>
          <a:stretch/>
        </p:blipFill>
        <p:spPr>
          <a:xfrm>
            <a:off x="2976120" y="2376000"/>
            <a:ext cx="1846440" cy="1798560"/>
          </a:xfrm>
          <a:prstGeom prst="rect">
            <a:avLst/>
          </a:prstGeom>
          <a:ln>
            <a:noFill/>
          </a:ln>
        </p:spPr>
      </p:pic>
      <p:pic>
        <p:nvPicPr>
          <p:cNvPr id="575" name="" descr=""/>
          <p:cNvPicPr/>
          <p:nvPr/>
        </p:nvPicPr>
        <p:blipFill>
          <a:blip r:embed="rId5"/>
          <a:srcRect l="0" t="15126" r="0" b="16598"/>
          <a:stretch/>
        </p:blipFill>
        <p:spPr>
          <a:xfrm>
            <a:off x="1488960" y="4392000"/>
            <a:ext cx="3045600" cy="222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77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78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79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0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581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ГЕЛИЕВЫЙ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ШАРИК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82" name="" descr=""/>
          <p:cNvPicPr/>
          <p:nvPr/>
        </p:nvPicPr>
        <p:blipFill>
          <a:blip r:embed="rId3"/>
          <a:srcRect l="0" t="4645" r="0" b="12649"/>
          <a:stretch/>
        </p:blipFill>
        <p:spPr>
          <a:xfrm>
            <a:off x="936720" y="2375280"/>
            <a:ext cx="2699280" cy="4390560"/>
          </a:xfrm>
          <a:prstGeom prst="rect">
            <a:avLst/>
          </a:prstGeom>
          <a:ln>
            <a:noFill/>
          </a:ln>
        </p:spPr>
      </p:pic>
      <p:sp>
        <p:nvSpPr>
          <p:cNvPr id="583" name="CustomShape 5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CustomShape 6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5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CustomShape 8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87" name="CustomShape 9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причинно-следственные связи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88" name="CustomShape 10"/>
          <p:cNvSpPr/>
          <p:nvPr/>
        </p:nvSpPr>
        <p:spPr>
          <a:xfrm>
            <a:off x="5004360" y="3245760"/>
            <a:ext cx="5182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Формирует понимание собственного тела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89" name="CustomShape 11"/>
          <p:cNvSpPr/>
          <p:nvPr/>
        </p:nvSpPr>
        <p:spPr>
          <a:xfrm>
            <a:off x="5328360" y="2520000"/>
            <a:ext cx="4246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Укрепляет мышцы конечностей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90" name="CustomShape 12"/>
          <p:cNvSpPr/>
          <p:nvPr/>
        </p:nvSpPr>
        <p:spPr>
          <a:xfrm>
            <a:off x="5760000" y="4320000"/>
            <a:ext cx="367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Обогащает сенсорный опыт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92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3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594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5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596" name="" descr=""/>
          <p:cNvPicPr/>
          <p:nvPr/>
        </p:nvPicPr>
        <p:blipFill>
          <a:blip r:embed="rId3"/>
          <a:stretch/>
        </p:blipFill>
        <p:spPr>
          <a:xfrm>
            <a:off x="1008000" y="2592000"/>
            <a:ext cx="1294560" cy="1294560"/>
          </a:xfrm>
          <a:prstGeom prst="rect">
            <a:avLst/>
          </a:prstGeom>
          <a:ln>
            <a:noFill/>
          </a:ln>
        </p:spPr>
      </p:pic>
      <p:sp>
        <p:nvSpPr>
          <p:cNvPr id="597" name="CustomShape 4"/>
          <p:cNvSpPr/>
          <p:nvPr/>
        </p:nvSpPr>
        <p:spPr>
          <a:xfrm>
            <a:off x="936720" y="1251720"/>
            <a:ext cx="2877840" cy="1194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ИГРУШКИ ДЛЯ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ПРЕДМЕТНЫХ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МАНИПУЛЯЦИЙ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98" name="" descr=""/>
          <p:cNvPicPr/>
          <p:nvPr/>
        </p:nvPicPr>
        <p:blipFill>
          <a:blip r:embed="rId4"/>
          <a:stretch/>
        </p:blipFill>
        <p:spPr>
          <a:xfrm>
            <a:off x="2504520" y="2628000"/>
            <a:ext cx="1294560" cy="1294560"/>
          </a:xfrm>
          <a:prstGeom prst="rect">
            <a:avLst/>
          </a:prstGeom>
          <a:ln>
            <a:noFill/>
          </a:ln>
        </p:spPr>
      </p:pic>
      <p:sp>
        <p:nvSpPr>
          <p:cNvPr id="599" name="CustomShape 5"/>
          <p:cNvSpPr/>
          <p:nvPr/>
        </p:nvSpPr>
        <p:spPr>
          <a:xfrm>
            <a:off x="496764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6"/>
          <p:cNvSpPr/>
          <p:nvPr/>
        </p:nvSpPr>
        <p:spPr>
          <a:xfrm>
            <a:off x="496764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7"/>
          <p:cNvSpPr/>
          <p:nvPr/>
        </p:nvSpPr>
        <p:spPr>
          <a:xfrm>
            <a:off x="496764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CustomShape 8"/>
          <p:cNvSpPr/>
          <p:nvPr/>
        </p:nvSpPr>
        <p:spPr>
          <a:xfrm>
            <a:off x="496764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03" name="CustomShape 9"/>
          <p:cNvSpPr/>
          <p:nvPr/>
        </p:nvSpPr>
        <p:spPr>
          <a:xfrm>
            <a:off x="496188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CustomShape 10"/>
          <p:cNvSpPr/>
          <p:nvPr/>
        </p:nvSpPr>
        <p:spPr>
          <a:xfrm>
            <a:off x="5096520" y="3337920"/>
            <a:ext cx="5110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05" name="CustomShape 11"/>
          <p:cNvSpPr/>
          <p:nvPr/>
        </p:nvSpPr>
        <p:spPr>
          <a:xfrm>
            <a:off x="5256000" y="2515320"/>
            <a:ext cx="4246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мелкую моторику рук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06" name="CustomShape 12"/>
          <p:cNvSpPr/>
          <p:nvPr/>
        </p:nvSpPr>
        <p:spPr>
          <a:xfrm>
            <a:off x="5543640" y="4315320"/>
            <a:ext cx="388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сенсорный опыт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607" name="" descr=""/>
          <p:cNvPicPr/>
          <p:nvPr/>
        </p:nvPicPr>
        <p:blipFill>
          <a:blip r:embed="rId5"/>
          <a:stretch/>
        </p:blipFill>
        <p:spPr>
          <a:xfrm>
            <a:off x="1152000" y="4104000"/>
            <a:ext cx="2502720" cy="1942560"/>
          </a:xfrm>
          <a:prstGeom prst="rect">
            <a:avLst/>
          </a:prstGeom>
          <a:ln>
            <a:noFill/>
          </a:ln>
        </p:spPr>
      </p:pic>
      <p:sp>
        <p:nvSpPr>
          <p:cNvPr id="608" name="CustomShape 13"/>
          <p:cNvSpPr/>
          <p:nvPr/>
        </p:nvSpPr>
        <p:spPr>
          <a:xfrm>
            <a:off x="4961880" y="1516320"/>
            <a:ext cx="503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опыт предметных действий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 развития — 6-9 месяцев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1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1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1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614" name="CustomShape 4"/>
          <p:cNvSpPr/>
          <p:nvPr/>
        </p:nvSpPr>
        <p:spPr>
          <a:xfrm>
            <a:off x="401400" y="11624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CustomShape 5"/>
          <p:cNvSpPr/>
          <p:nvPr/>
        </p:nvSpPr>
        <p:spPr>
          <a:xfrm>
            <a:off x="2016000" y="2232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CustomShape 6"/>
          <p:cNvSpPr/>
          <p:nvPr/>
        </p:nvSpPr>
        <p:spPr>
          <a:xfrm>
            <a:off x="344880" y="335916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CustomShape 7"/>
          <p:cNvSpPr/>
          <p:nvPr/>
        </p:nvSpPr>
        <p:spPr>
          <a:xfrm>
            <a:off x="2108160" y="44132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18" name="" descr=""/>
          <p:cNvPicPr/>
          <p:nvPr/>
        </p:nvPicPr>
        <p:blipFill>
          <a:blip r:embed="rId3"/>
          <a:srcRect l="12159" t="21818" r="13735" b="27783"/>
          <a:stretch/>
        </p:blipFill>
        <p:spPr>
          <a:xfrm>
            <a:off x="2088000" y="2262600"/>
            <a:ext cx="1319040" cy="1347120"/>
          </a:xfrm>
          <a:prstGeom prst="rect">
            <a:avLst/>
          </a:prstGeom>
          <a:ln>
            <a:noFill/>
          </a:ln>
        </p:spPr>
      </p:pic>
      <p:sp>
        <p:nvSpPr>
          <p:cNvPr id="619" name="CustomShape 8"/>
          <p:cNvSpPr/>
          <p:nvPr/>
        </p:nvSpPr>
        <p:spPr>
          <a:xfrm>
            <a:off x="360000" y="5400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CustomShape 9"/>
          <p:cNvSpPr/>
          <p:nvPr/>
        </p:nvSpPr>
        <p:spPr>
          <a:xfrm>
            <a:off x="9720000" y="115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CustomShape 10"/>
          <p:cNvSpPr/>
          <p:nvPr/>
        </p:nvSpPr>
        <p:spPr>
          <a:xfrm>
            <a:off x="7992000" y="223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CustomShape 11"/>
          <p:cNvSpPr/>
          <p:nvPr/>
        </p:nvSpPr>
        <p:spPr>
          <a:xfrm>
            <a:off x="9576000" y="3384000"/>
            <a:ext cx="2158200" cy="1340640"/>
          </a:xfrm>
          <a:custGeom>
            <a:avLst/>
            <a:gdLst/>
            <a:ahLst/>
            <a:rect l="l" t="t" r="r" b="b"/>
            <a:pathLst>
              <a:path w="6002" h="3731">
                <a:moveTo>
                  <a:pt x="2000" y="0"/>
                </a:moveTo>
                <a:lnTo>
                  <a:pt x="6001" y="0"/>
                </a:lnTo>
                <a:lnTo>
                  <a:pt x="6001" y="3730"/>
                </a:lnTo>
                <a:lnTo>
                  <a:pt x="2000" y="3730"/>
                </a:lnTo>
                <a:lnTo>
                  <a:pt x="2000" y="2331"/>
                </a:lnTo>
                <a:lnTo>
                  <a:pt x="1000" y="2331"/>
                </a:lnTo>
                <a:lnTo>
                  <a:pt x="1000" y="2797"/>
                </a:lnTo>
                <a:lnTo>
                  <a:pt x="0" y="1865"/>
                </a:lnTo>
                <a:lnTo>
                  <a:pt x="1000" y="932"/>
                </a:lnTo>
                <a:lnTo>
                  <a:pt x="1000" y="1398"/>
                </a:lnTo>
                <a:lnTo>
                  <a:pt x="2000" y="1398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CustomShape 12"/>
          <p:cNvSpPr/>
          <p:nvPr/>
        </p:nvSpPr>
        <p:spPr>
          <a:xfrm>
            <a:off x="7992000" y="439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CustomShape 13"/>
          <p:cNvSpPr/>
          <p:nvPr/>
        </p:nvSpPr>
        <p:spPr>
          <a:xfrm>
            <a:off x="9864000" y="5328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625" name="" descr=""/>
          <p:cNvPicPr/>
          <p:nvPr/>
        </p:nvPicPr>
        <p:blipFill>
          <a:blip r:embed="rId4"/>
          <a:stretch/>
        </p:blipFill>
        <p:spPr>
          <a:xfrm>
            <a:off x="10656000" y="5400000"/>
            <a:ext cx="1309320" cy="1294200"/>
          </a:xfrm>
          <a:prstGeom prst="rect">
            <a:avLst/>
          </a:prstGeom>
          <a:ln>
            <a:noFill/>
          </a:ln>
        </p:spPr>
      </p:pic>
      <p:pic>
        <p:nvPicPr>
          <p:cNvPr id="626" name="" descr=""/>
          <p:cNvPicPr/>
          <p:nvPr/>
        </p:nvPicPr>
        <p:blipFill>
          <a:blip r:embed="rId5"/>
          <a:stretch/>
        </p:blipFill>
        <p:spPr>
          <a:xfrm>
            <a:off x="2231640" y="4535280"/>
            <a:ext cx="1222560" cy="1222560"/>
          </a:xfrm>
          <a:prstGeom prst="rect">
            <a:avLst/>
          </a:prstGeom>
          <a:ln>
            <a:noFill/>
          </a:ln>
        </p:spPr>
      </p:pic>
      <p:pic>
        <p:nvPicPr>
          <p:cNvPr id="627" name="" descr=""/>
          <p:cNvPicPr/>
          <p:nvPr/>
        </p:nvPicPr>
        <p:blipFill>
          <a:blip r:embed="rId6"/>
          <a:srcRect l="5328" t="0" r="9627" b="0"/>
          <a:stretch/>
        </p:blipFill>
        <p:spPr>
          <a:xfrm>
            <a:off x="8784000" y="2304000"/>
            <a:ext cx="1247040" cy="1222200"/>
          </a:xfrm>
          <a:prstGeom prst="rect">
            <a:avLst/>
          </a:prstGeom>
          <a:ln>
            <a:noFill/>
          </a:ln>
        </p:spPr>
      </p:pic>
      <p:pic>
        <p:nvPicPr>
          <p:cNvPr id="628" name="" descr=""/>
          <p:cNvPicPr/>
          <p:nvPr/>
        </p:nvPicPr>
        <p:blipFill>
          <a:blip r:embed="rId7"/>
          <a:stretch/>
        </p:blipFill>
        <p:spPr>
          <a:xfrm>
            <a:off x="504000" y="1296000"/>
            <a:ext cx="1222200" cy="1222200"/>
          </a:xfrm>
          <a:prstGeom prst="rect">
            <a:avLst/>
          </a:prstGeom>
          <a:ln>
            <a:noFill/>
          </a:ln>
        </p:spPr>
      </p:pic>
      <p:pic>
        <p:nvPicPr>
          <p:cNvPr id="629" name="" descr=""/>
          <p:cNvPicPr/>
          <p:nvPr/>
        </p:nvPicPr>
        <p:blipFill>
          <a:blip r:embed="rId8"/>
          <a:stretch/>
        </p:blipFill>
        <p:spPr>
          <a:xfrm>
            <a:off x="4335480" y="2202480"/>
            <a:ext cx="3583080" cy="3340080"/>
          </a:xfrm>
          <a:prstGeom prst="rect">
            <a:avLst/>
          </a:prstGeom>
          <a:ln>
            <a:noFill/>
          </a:ln>
        </p:spPr>
      </p:pic>
      <p:pic>
        <p:nvPicPr>
          <p:cNvPr id="630" name="" descr=""/>
          <p:cNvPicPr/>
          <p:nvPr/>
        </p:nvPicPr>
        <p:blipFill>
          <a:blip r:embed="rId9"/>
          <a:stretch/>
        </p:blipFill>
        <p:spPr>
          <a:xfrm>
            <a:off x="432000" y="3456000"/>
            <a:ext cx="1294560" cy="1294560"/>
          </a:xfrm>
          <a:prstGeom prst="rect">
            <a:avLst/>
          </a:prstGeom>
          <a:ln>
            <a:noFill/>
          </a:ln>
        </p:spPr>
      </p:pic>
      <p:pic>
        <p:nvPicPr>
          <p:cNvPr id="631" name="" descr=""/>
          <p:cNvPicPr/>
          <p:nvPr/>
        </p:nvPicPr>
        <p:blipFill>
          <a:blip r:embed="rId10"/>
          <a:stretch/>
        </p:blipFill>
        <p:spPr>
          <a:xfrm>
            <a:off x="483120" y="5529240"/>
            <a:ext cx="1227600" cy="1253880"/>
          </a:xfrm>
          <a:prstGeom prst="rect">
            <a:avLst/>
          </a:prstGeom>
          <a:ln>
            <a:noFill/>
          </a:ln>
        </p:spPr>
      </p:pic>
      <p:pic>
        <p:nvPicPr>
          <p:cNvPr id="632" name="" descr=""/>
          <p:cNvPicPr/>
          <p:nvPr/>
        </p:nvPicPr>
        <p:blipFill>
          <a:blip r:embed="rId11"/>
          <a:stretch/>
        </p:blipFill>
        <p:spPr>
          <a:xfrm>
            <a:off x="10460160" y="3484800"/>
            <a:ext cx="1150920" cy="1122120"/>
          </a:xfrm>
          <a:prstGeom prst="rect">
            <a:avLst/>
          </a:prstGeom>
          <a:ln>
            <a:noFill/>
          </a:ln>
        </p:spPr>
      </p:pic>
      <p:pic>
        <p:nvPicPr>
          <p:cNvPr id="633" name="" descr=""/>
          <p:cNvPicPr/>
          <p:nvPr/>
        </p:nvPicPr>
        <p:blipFill>
          <a:blip r:embed="rId12"/>
          <a:stretch/>
        </p:blipFill>
        <p:spPr>
          <a:xfrm>
            <a:off x="8856000" y="4506120"/>
            <a:ext cx="1180800" cy="1180800"/>
          </a:xfrm>
          <a:prstGeom prst="rect">
            <a:avLst/>
          </a:prstGeom>
          <a:ln>
            <a:noFill/>
          </a:ln>
        </p:spPr>
      </p:pic>
      <p:pic>
        <p:nvPicPr>
          <p:cNvPr id="634" name="" descr=""/>
          <p:cNvPicPr/>
          <p:nvPr/>
        </p:nvPicPr>
        <p:blipFill>
          <a:blip r:embed="rId13"/>
          <a:stretch/>
        </p:blipFill>
        <p:spPr>
          <a:xfrm>
            <a:off x="10573920" y="1251720"/>
            <a:ext cx="1221840" cy="1195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3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3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3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640" name="" descr=""/>
          <p:cNvPicPr/>
          <p:nvPr/>
        </p:nvPicPr>
        <p:blipFill>
          <a:blip r:embed="rId3"/>
          <a:stretch/>
        </p:blipFill>
        <p:spPr>
          <a:xfrm>
            <a:off x="1002600" y="2416320"/>
            <a:ext cx="2883600" cy="2945160"/>
          </a:xfrm>
          <a:prstGeom prst="rect">
            <a:avLst/>
          </a:prstGeom>
          <a:ln>
            <a:noFill/>
          </a:ln>
        </p:spPr>
      </p:pic>
      <p:sp>
        <p:nvSpPr>
          <p:cNvPr id="641" name="CustomShape 4"/>
          <p:cNvSpPr/>
          <p:nvPr/>
        </p:nvSpPr>
        <p:spPr>
          <a:xfrm>
            <a:off x="936720" y="1368000"/>
            <a:ext cx="2949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РЕЗИНОВЫЙ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МЯЧ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42" name="CustomShape 5"/>
          <p:cNvSpPr/>
          <p:nvPr/>
        </p:nvSpPr>
        <p:spPr>
          <a:xfrm>
            <a:off x="496800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CustomShape 6"/>
          <p:cNvSpPr/>
          <p:nvPr/>
        </p:nvSpPr>
        <p:spPr>
          <a:xfrm>
            <a:off x="496800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Тренирует чувство равновесия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4" name="CustomShape 7"/>
          <p:cNvSpPr/>
          <p:nvPr/>
        </p:nvSpPr>
        <p:spPr>
          <a:xfrm>
            <a:off x="496800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8"/>
          <p:cNvSpPr/>
          <p:nvPr/>
        </p:nvSpPr>
        <p:spPr>
          <a:xfrm>
            <a:off x="496800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6" name="CustomShape 9"/>
          <p:cNvSpPr/>
          <p:nvPr/>
        </p:nvSpPr>
        <p:spPr>
          <a:xfrm>
            <a:off x="496224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Развивает 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7" name="CustomShape 10"/>
          <p:cNvSpPr/>
          <p:nvPr/>
        </p:nvSpPr>
        <p:spPr>
          <a:xfrm>
            <a:off x="5400360" y="2520000"/>
            <a:ext cx="4030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Помогает освоить ползание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48" name="CustomShape 11"/>
          <p:cNvSpPr/>
          <p:nvPr/>
        </p:nvSpPr>
        <p:spPr>
          <a:xfrm>
            <a:off x="5112000" y="3306960"/>
            <a:ext cx="481356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Обогащает предметно-развивающую среду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5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5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5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654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ОРТОКОВРИКИ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655" name="" descr=""/>
          <p:cNvPicPr/>
          <p:nvPr/>
        </p:nvPicPr>
        <p:blipFill>
          <a:blip r:embed="rId3"/>
          <a:stretch/>
        </p:blipFill>
        <p:spPr>
          <a:xfrm>
            <a:off x="936720" y="2304360"/>
            <a:ext cx="2734200" cy="2734200"/>
          </a:xfrm>
          <a:prstGeom prst="rect">
            <a:avLst/>
          </a:prstGeom>
          <a:ln>
            <a:noFill/>
          </a:ln>
        </p:spPr>
      </p:pic>
      <p:sp>
        <p:nvSpPr>
          <p:cNvPr id="656" name="CustomShape 5"/>
          <p:cNvSpPr/>
          <p:nvPr/>
        </p:nvSpPr>
        <p:spPr>
          <a:xfrm>
            <a:off x="496764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CustomShape 6"/>
          <p:cNvSpPr/>
          <p:nvPr/>
        </p:nvSpPr>
        <p:spPr>
          <a:xfrm>
            <a:off x="496764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CustomShape 7"/>
          <p:cNvSpPr/>
          <p:nvPr/>
        </p:nvSpPr>
        <p:spPr>
          <a:xfrm>
            <a:off x="496764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8"/>
          <p:cNvSpPr/>
          <p:nvPr/>
        </p:nvSpPr>
        <p:spPr>
          <a:xfrm>
            <a:off x="496764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0" name="CustomShape 9"/>
          <p:cNvSpPr/>
          <p:nvPr/>
        </p:nvSpPr>
        <p:spPr>
          <a:xfrm>
            <a:off x="496188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10"/>
          <p:cNvSpPr/>
          <p:nvPr/>
        </p:nvSpPr>
        <p:spPr>
          <a:xfrm>
            <a:off x="5096520" y="3337920"/>
            <a:ext cx="511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Улучшают кровоснабжение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2" name="CustomShape 11"/>
          <p:cNvSpPr/>
          <p:nvPr/>
        </p:nvSpPr>
        <p:spPr>
          <a:xfrm>
            <a:off x="5256000" y="2515320"/>
            <a:ext cx="42462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Укрепляют мышцы свода стопы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3" name="CustomShape 12"/>
          <p:cNvSpPr/>
          <p:nvPr/>
        </p:nvSpPr>
        <p:spPr>
          <a:xfrm>
            <a:off x="5543640" y="4229280"/>
            <a:ext cx="38869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биологически активные точки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64" name="CustomShape 13"/>
          <p:cNvSpPr/>
          <p:nvPr/>
        </p:nvSpPr>
        <p:spPr>
          <a:xfrm>
            <a:off x="4961880" y="151632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Укрепляют голеностопные суставы ног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6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68" name="CustomShape 3"/>
          <p:cNvSpPr/>
          <p:nvPr/>
        </p:nvSpPr>
        <p:spPr>
          <a:xfrm>
            <a:off x="7441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6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670" name="CustomShape 4"/>
          <p:cNvSpPr/>
          <p:nvPr/>
        </p:nvSpPr>
        <p:spPr>
          <a:xfrm>
            <a:off x="936720" y="1368000"/>
            <a:ext cx="352620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КАРТОЧКИ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ДОМАНА-МАНИЧЕНКО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671" name="" descr=""/>
          <p:cNvPicPr/>
          <p:nvPr/>
        </p:nvPicPr>
        <p:blipFill>
          <a:blip r:embed="rId3"/>
          <a:stretch/>
        </p:blipFill>
        <p:spPr>
          <a:xfrm>
            <a:off x="936720" y="2304000"/>
            <a:ext cx="3454200" cy="3367800"/>
          </a:xfrm>
          <a:prstGeom prst="rect">
            <a:avLst/>
          </a:prstGeom>
          <a:ln>
            <a:noFill/>
          </a:ln>
        </p:spPr>
      </p:pic>
      <p:sp>
        <p:nvSpPr>
          <p:cNvPr id="672" name="CustomShape 5"/>
          <p:cNvSpPr/>
          <p:nvPr/>
        </p:nvSpPr>
        <p:spPr>
          <a:xfrm>
            <a:off x="496764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3" name="CustomShape 6"/>
          <p:cNvSpPr/>
          <p:nvPr/>
        </p:nvSpPr>
        <p:spPr>
          <a:xfrm>
            <a:off x="496764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4" name="CustomShape 7"/>
          <p:cNvSpPr/>
          <p:nvPr/>
        </p:nvSpPr>
        <p:spPr>
          <a:xfrm>
            <a:off x="496764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5" name="CustomShape 8"/>
          <p:cNvSpPr/>
          <p:nvPr/>
        </p:nvSpPr>
        <p:spPr>
          <a:xfrm>
            <a:off x="496764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6" name="CustomShape 9"/>
          <p:cNvSpPr/>
          <p:nvPr/>
        </p:nvSpPr>
        <p:spPr>
          <a:xfrm>
            <a:off x="496188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10"/>
          <p:cNvSpPr/>
          <p:nvPr/>
        </p:nvSpPr>
        <p:spPr>
          <a:xfrm>
            <a:off x="5256000" y="2515320"/>
            <a:ext cx="42462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11"/>
          <p:cNvSpPr/>
          <p:nvPr/>
        </p:nvSpPr>
        <p:spPr>
          <a:xfrm>
            <a:off x="4961880" y="1516320"/>
            <a:ext cx="503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мышление, память, внимание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79" name="CustomShape 12"/>
          <p:cNvSpPr/>
          <p:nvPr/>
        </p:nvSpPr>
        <p:spPr>
          <a:xfrm>
            <a:off x="4966560" y="237600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Формируют информационную базу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80" name="CustomShape 13"/>
          <p:cNvSpPr/>
          <p:nvPr/>
        </p:nvSpPr>
        <p:spPr>
          <a:xfrm>
            <a:off x="4966560" y="329328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познавательный интерес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81" name="CustomShape 14"/>
          <p:cNvSpPr/>
          <p:nvPr/>
        </p:nvSpPr>
        <p:spPr>
          <a:xfrm>
            <a:off x="4967640" y="417600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творчество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82" name="CustomShape 15"/>
          <p:cNvSpPr/>
          <p:nvPr/>
        </p:nvSpPr>
        <p:spPr>
          <a:xfrm>
            <a:off x="4967640" y="509328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кругозор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pic>
        <p:nvPicPr>
          <p:cNvPr id="12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4190400" y="1368000"/>
            <a:ext cx="3584880" cy="215064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4"/>
          <a:stretch/>
        </p:blipFill>
        <p:spPr>
          <a:xfrm>
            <a:off x="7993080" y="3672000"/>
            <a:ext cx="3598200" cy="206964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5"/>
          <a:srcRect l="0" t="2339" r="0" b="11457"/>
          <a:stretch/>
        </p:blipFill>
        <p:spPr>
          <a:xfrm>
            <a:off x="576000" y="3672360"/>
            <a:ext cx="3562560" cy="2302920"/>
          </a:xfrm>
          <a:prstGeom prst="rect">
            <a:avLst/>
          </a:prstGeom>
          <a:ln>
            <a:noFill/>
          </a:ln>
        </p:spPr>
      </p:pic>
      <p:sp>
        <p:nvSpPr>
          <p:cNvPr id="125" name="CustomShape 3"/>
          <p:cNvSpPr/>
          <p:nvPr/>
        </p:nvSpPr>
        <p:spPr>
          <a:xfrm>
            <a:off x="1296000" y="6048000"/>
            <a:ext cx="2086200" cy="50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4"/>
          <p:cNvSpPr/>
          <p:nvPr/>
        </p:nvSpPr>
        <p:spPr>
          <a:xfrm>
            <a:off x="1450800" y="6090840"/>
            <a:ext cx="19314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ПОЗНАНИЕ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4897080" y="3564360"/>
            <a:ext cx="2086200" cy="50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6"/>
          <p:cNvSpPr/>
          <p:nvPr/>
        </p:nvSpPr>
        <p:spPr>
          <a:xfrm>
            <a:off x="5144760" y="3607200"/>
            <a:ext cx="19314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ЛЮБОВЬ</a:t>
            </a:r>
            <a:endParaRPr b="0" lang="ru-RU" sz="2200" spc="-1" strike="noStrike">
              <a:latin typeface="Arial"/>
            </a:endParaRPr>
          </a:p>
        </p:txBody>
      </p:sp>
      <p:sp>
        <p:nvSpPr>
          <p:cNvPr id="129" name="CustomShape 7"/>
          <p:cNvSpPr/>
          <p:nvPr/>
        </p:nvSpPr>
        <p:spPr>
          <a:xfrm>
            <a:off x="8856000" y="5904000"/>
            <a:ext cx="2086200" cy="5032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8"/>
          <p:cNvSpPr/>
          <p:nvPr/>
        </p:nvSpPr>
        <p:spPr>
          <a:xfrm>
            <a:off x="9010800" y="5946840"/>
            <a:ext cx="1931400" cy="4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ДВИЖЕНИЕ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85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86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7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688" name="" descr=""/>
          <p:cNvPicPr/>
          <p:nvPr/>
        </p:nvPicPr>
        <p:blipFill>
          <a:blip r:embed="rId3"/>
          <a:stretch/>
        </p:blipFill>
        <p:spPr>
          <a:xfrm>
            <a:off x="1008000" y="1271160"/>
            <a:ext cx="4847040" cy="5208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1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92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3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694" name="" descr=""/>
          <p:cNvPicPr/>
          <p:nvPr/>
        </p:nvPicPr>
        <p:blipFill>
          <a:blip r:embed="rId3"/>
          <a:stretch/>
        </p:blipFill>
        <p:spPr>
          <a:xfrm>
            <a:off x="1008360" y="1278000"/>
            <a:ext cx="7127280" cy="534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69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69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700" name="" descr=""/>
          <p:cNvPicPr/>
          <p:nvPr/>
        </p:nvPicPr>
        <p:blipFill>
          <a:blip r:embed="rId3"/>
          <a:stretch/>
        </p:blipFill>
        <p:spPr>
          <a:xfrm>
            <a:off x="1009080" y="2403720"/>
            <a:ext cx="2589840" cy="2533320"/>
          </a:xfrm>
          <a:prstGeom prst="rect">
            <a:avLst/>
          </a:prstGeom>
          <a:ln>
            <a:noFill/>
          </a:ln>
        </p:spPr>
      </p:pic>
      <p:sp>
        <p:nvSpPr>
          <p:cNvPr id="701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ИГРЫ С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КОРОБКАМИ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02" name="CustomShape 5"/>
          <p:cNvSpPr/>
          <p:nvPr/>
        </p:nvSpPr>
        <p:spPr>
          <a:xfrm>
            <a:off x="496764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CustomShape 6"/>
          <p:cNvSpPr/>
          <p:nvPr/>
        </p:nvSpPr>
        <p:spPr>
          <a:xfrm>
            <a:off x="496764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CustomShape 7"/>
          <p:cNvSpPr/>
          <p:nvPr/>
        </p:nvSpPr>
        <p:spPr>
          <a:xfrm>
            <a:off x="496764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CustomShape 8"/>
          <p:cNvSpPr/>
          <p:nvPr/>
        </p:nvSpPr>
        <p:spPr>
          <a:xfrm>
            <a:off x="496764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Стимулируют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06" name="CustomShape 9"/>
          <p:cNvSpPr/>
          <p:nvPr/>
        </p:nvSpPr>
        <p:spPr>
          <a:xfrm>
            <a:off x="496188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10"/>
          <p:cNvSpPr/>
          <p:nvPr/>
        </p:nvSpPr>
        <p:spPr>
          <a:xfrm>
            <a:off x="5096520" y="3337920"/>
            <a:ext cx="5110560" cy="63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CustomShape 11"/>
          <p:cNvSpPr/>
          <p:nvPr/>
        </p:nvSpPr>
        <p:spPr>
          <a:xfrm>
            <a:off x="5256000" y="2515320"/>
            <a:ext cx="424620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CustomShape 12"/>
          <p:cNvSpPr/>
          <p:nvPr/>
        </p:nvSpPr>
        <p:spPr>
          <a:xfrm>
            <a:off x="5543640" y="4315320"/>
            <a:ext cx="388692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13"/>
          <p:cNvSpPr/>
          <p:nvPr/>
        </p:nvSpPr>
        <p:spPr>
          <a:xfrm>
            <a:off x="4961880" y="151632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мышление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11" name="CustomShape 14"/>
          <p:cNvSpPr/>
          <p:nvPr/>
        </p:nvSpPr>
        <p:spPr>
          <a:xfrm>
            <a:off x="4967640" y="2313720"/>
            <a:ext cx="503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Формируют представления о постоянстве и неизменности в мире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12" name="CustomShape 15"/>
          <p:cNvSpPr/>
          <p:nvPr/>
        </p:nvSpPr>
        <p:spPr>
          <a:xfrm>
            <a:off x="4966560" y="3312000"/>
            <a:ext cx="503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зрительно-моторную 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13" name="CustomShape 16"/>
          <p:cNvSpPr/>
          <p:nvPr/>
        </p:nvSpPr>
        <p:spPr>
          <a:xfrm>
            <a:off x="4967640" y="4243320"/>
            <a:ext cx="50392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Учит правильному восприятию реальности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15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16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717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8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719" name="CustomShape 4"/>
          <p:cNvSpPr/>
          <p:nvPr/>
        </p:nvSpPr>
        <p:spPr>
          <a:xfrm>
            <a:off x="936720" y="1368000"/>
            <a:ext cx="273348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СЕНСОРНЫЕ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ИГРЫ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20" name="CustomShape 5"/>
          <p:cNvSpPr/>
          <p:nvPr/>
        </p:nvSpPr>
        <p:spPr>
          <a:xfrm>
            <a:off x="496764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CustomShape 6"/>
          <p:cNvSpPr/>
          <p:nvPr/>
        </p:nvSpPr>
        <p:spPr>
          <a:xfrm>
            <a:off x="4967640" y="41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CustomShape 7"/>
          <p:cNvSpPr/>
          <p:nvPr/>
        </p:nvSpPr>
        <p:spPr>
          <a:xfrm>
            <a:off x="496764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8"/>
          <p:cNvSpPr/>
          <p:nvPr/>
        </p:nvSpPr>
        <p:spPr>
          <a:xfrm>
            <a:off x="496764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зрительно-моторную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4" name="CustomShape 9"/>
          <p:cNvSpPr/>
          <p:nvPr/>
        </p:nvSpPr>
        <p:spPr>
          <a:xfrm>
            <a:off x="496188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10"/>
          <p:cNvSpPr/>
          <p:nvPr/>
        </p:nvSpPr>
        <p:spPr>
          <a:xfrm>
            <a:off x="5096520" y="3337920"/>
            <a:ext cx="511056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мышление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6" name="CustomShape 11"/>
          <p:cNvSpPr/>
          <p:nvPr/>
        </p:nvSpPr>
        <p:spPr>
          <a:xfrm>
            <a:off x="5184720" y="2429280"/>
            <a:ext cx="42462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соотносительные действия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7" name="CustomShape 12"/>
          <p:cNvSpPr/>
          <p:nvPr/>
        </p:nvSpPr>
        <p:spPr>
          <a:xfrm>
            <a:off x="5543640" y="4315320"/>
            <a:ext cx="38869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Обогащают сенсорный опыт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28" name="CustomShape 13"/>
          <p:cNvSpPr/>
          <p:nvPr/>
        </p:nvSpPr>
        <p:spPr>
          <a:xfrm>
            <a:off x="4961880" y="1516320"/>
            <a:ext cx="50392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Формируют представления о величине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729" name="" descr=""/>
          <p:cNvPicPr/>
          <p:nvPr/>
        </p:nvPicPr>
        <p:blipFill>
          <a:blip r:embed="rId3"/>
          <a:stretch/>
        </p:blipFill>
        <p:spPr>
          <a:xfrm>
            <a:off x="389880" y="2304000"/>
            <a:ext cx="1798920" cy="1798920"/>
          </a:xfrm>
          <a:prstGeom prst="rect">
            <a:avLst/>
          </a:prstGeom>
          <a:ln>
            <a:noFill/>
          </a:ln>
        </p:spPr>
      </p:pic>
      <p:pic>
        <p:nvPicPr>
          <p:cNvPr id="730" name="" descr=""/>
          <p:cNvPicPr/>
          <p:nvPr/>
        </p:nvPicPr>
        <p:blipFill>
          <a:blip r:embed="rId4"/>
          <a:stretch/>
        </p:blipFill>
        <p:spPr>
          <a:xfrm>
            <a:off x="2380680" y="2304000"/>
            <a:ext cx="1722240" cy="1829520"/>
          </a:xfrm>
          <a:prstGeom prst="rect">
            <a:avLst/>
          </a:prstGeom>
          <a:ln>
            <a:noFill/>
          </a:ln>
        </p:spPr>
      </p:pic>
      <p:pic>
        <p:nvPicPr>
          <p:cNvPr id="731" name="" descr=""/>
          <p:cNvPicPr/>
          <p:nvPr/>
        </p:nvPicPr>
        <p:blipFill>
          <a:blip r:embed="rId5"/>
          <a:stretch/>
        </p:blipFill>
        <p:spPr>
          <a:xfrm>
            <a:off x="1410120" y="4290120"/>
            <a:ext cx="2044800" cy="2044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Кейс развития — 9-12 месяцев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3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3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73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3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737" name="CustomShape 4"/>
          <p:cNvSpPr/>
          <p:nvPr/>
        </p:nvSpPr>
        <p:spPr>
          <a:xfrm>
            <a:off x="401400" y="11624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CustomShape 5"/>
          <p:cNvSpPr/>
          <p:nvPr/>
        </p:nvSpPr>
        <p:spPr>
          <a:xfrm>
            <a:off x="2016000" y="2232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9" name="CustomShape 6"/>
          <p:cNvSpPr/>
          <p:nvPr/>
        </p:nvSpPr>
        <p:spPr>
          <a:xfrm>
            <a:off x="344880" y="335916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CustomShape 7"/>
          <p:cNvSpPr/>
          <p:nvPr/>
        </p:nvSpPr>
        <p:spPr>
          <a:xfrm>
            <a:off x="2108160" y="441324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41" name="" descr=""/>
          <p:cNvPicPr/>
          <p:nvPr/>
        </p:nvPicPr>
        <p:blipFill>
          <a:blip r:embed="rId3"/>
          <a:srcRect l="12159" t="21818" r="13735" b="27783"/>
          <a:stretch/>
        </p:blipFill>
        <p:spPr>
          <a:xfrm>
            <a:off x="2088000" y="2262600"/>
            <a:ext cx="1319040" cy="1347120"/>
          </a:xfrm>
          <a:prstGeom prst="rect">
            <a:avLst/>
          </a:prstGeom>
          <a:ln>
            <a:noFill/>
          </a:ln>
        </p:spPr>
      </p:pic>
      <p:sp>
        <p:nvSpPr>
          <p:cNvPr id="742" name="CustomShape 8"/>
          <p:cNvSpPr/>
          <p:nvPr/>
        </p:nvSpPr>
        <p:spPr>
          <a:xfrm>
            <a:off x="360000" y="5400000"/>
            <a:ext cx="2230200" cy="1438200"/>
          </a:xfrm>
          <a:custGeom>
            <a:avLst/>
            <a:gdLst/>
            <a:ahLst/>
            <a:rect l="l" t="t" r="r" b="b"/>
            <a:pathLst>
              <a:path w="6202" h="4001">
                <a:moveTo>
                  <a:pt x="0" y="0"/>
                </a:moveTo>
                <a:lnTo>
                  <a:pt x="4134" y="0"/>
                </a:lnTo>
                <a:lnTo>
                  <a:pt x="4134" y="1500"/>
                </a:lnTo>
                <a:lnTo>
                  <a:pt x="5167" y="1500"/>
                </a:lnTo>
                <a:lnTo>
                  <a:pt x="5167" y="1204"/>
                </a:lnTo>
                <a:lnTo>
                  <a:pt x="6201" y="2000"/>
                </a:lnTo>
                <a:lnTo>
                  <a:pt x="5167" y="2796"/>
                </a:lnTo>
                <a:lnTo>
                  <a:pt x="5167" y="2500"/>
                </a:lnTo>
                <a:lnTo>
                  <a:pt x="4134" y="2500"/>
                </a:lnTo>
                <a:lnTo>
                  <a:pt x="4134" y="4000"/>
                </a:lnTo>
                <a:lnTo>
                  <a:pt x="0" y="4000"/>
                </a:lnTo>
                <a:lnTo>
                  <a:pt x="0" y="0"/>
                </a:lnTo>
              </a:path>
            </a:pathLst>
          </a:custGeom>
          <a:solidFill>
            <a:srgbClr val="77bc65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9"/>
          <p:cNvSpPr/>
          <p:nvPr/>
        </p:nvSpPr>
        <p:spPr>
          <a:xfrm>
            <a:off x="9720000" y="115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10"/>
          <p:cNvSpPr/>
          <p:nvPr/>
        </p:nvSpPr>
        <p:spPr>
          <a:xfrm>
            <a:off x="7992000" y="223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11"/>
          <p:cNvSpPr/>
          <p:nvPr/>
        </p:nvSpPr>
        <p:spPr>
          <a:xfrm>
            <a:off x="9576000" y="3384000"/>
            <a:ext cx="2158200" cy="1340640"/>
          </a:xfrm>
          <a:custGeom>
            <a:avLst/>
            <a:gdLst/>
            <a:ahLst/>
            <a:rect l="l" t="t" r="r" b="b"/>
            <a:pathLst>
              <a:path w="6002" h="3731">
                <a:moveTo>
                  <a:pt x="2000" y="0"/>
                </a:moveTo>
                <a:lnTo>
                  <a:pt x="6001" y="0"/>
                </a:lnTo>
                <a:lnTo>
                  <a:pt x="6001" y="3730"/>
                </a:lnTo>
                <a:lnTo>
                  <a:pt x="2000" y="3730"/>
                </a:lnTo>
                <a:lnTo>
                  <a:pt x="2000" y="2331"/>
                </a:lnTo>
                <a:lnTo>
                  <a:pt x="1000" y="2331"/>
                </a:lnTo>
                <a:lnTo>
                  <a:pt x="1000" y="2797"/>
                </a:lnTo>
                <a:lnTo>
                  <a:pt x="0" y="1865"/>
                </a:lnTo>
                <a:lnTo>
                  <a:pt x="1000" y="932"/>
                </a:lnTo>
                <a:lnTo>
                  <a:pt x="1000" y="1398"/>
                </a:lnTo>
                <a:lnTo>
                  <a:pt x="2000" y="1398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CustomShape 12"/>
          <p:cNvSpPr/>
          <p:nvPr/>
        </p:nvSpPr>
        <p:spPr>
          <a:xfrm>
            <a:off x="7992000" y="4392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13"/>
          <p:cNvSpPr/>
          <p:nvPr/>
        </p:nvSpPr>
        <p:spPr>
          <a:xfrm>
            <a:off x="9864000" y="5328000"/>
            <a:ext cx="2158200" cy="1438200"/>
          </a:xfrm>
          <a:custGeom>
            <a:avLst/>
            <a:gdLst/>
            <a:ahLst/>
            <a:rect l="l" t="t" r="r" b="b"/>
            <a:pathLst>
              <a:path w="6002" h="4001">
                <a:moveTo>
                  <a:pt x="2000" y="0"/>
                </a:moveTo>
                <a:lnTo>
                  <a:pt x="6001" y="0"/>
                </a:lnTo>
                <a:lnTo>
                  <a:pt x="6001" y="4000"/>
                </a:lnTo>
                <a:lnTo>
                  <a:pt x="2000" y="4000"/>
                </a:lnTo>
                <a:lnTo>
                  <a:pt x="2000" y="2500"/>
                </a:lnTo>
                <a:lnTo>
                  <a:pt x="1000" y="2500"/>
                </a:lnTo>
                <a:lnTo>
                  <a:pt x="1000" y="3000"/>
                </a:lnTo>
                <a:lnTo>
                  <a:pt x="0" y="2000"/>
                </a:lnTo>
                <a:lnTo>
                  <a:pt x="1000" y="1000"/>
                </a:lnTo>
                <a:lnTo>
                  <a:pt x="1000" y="1500"/>
                </a:lnTo>
                <a:lnTo>
                  <a:pt x="2000" y="1500"/>
                </a:lnTo>
                <a:lnTo>
                  <a:pt x="2000" y="0"/>
                </a:lnTo>
              </a:path>
            </a:pathLst>
          </a:custGeom>
          <a:solidFill>
            <a:srgbClr val="ffff6d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748" name="" descr=""/>
          <p:cNvPicPr/>
          <p:nvPr/>
        </p:nvPicPr>
        <p:blipFill>
          <a:blip r:embed="rId4"/>
          <a:stretch/>
        </p:blipFill>
        <p:spPr>
          <a:xfrm>
            <a:off x="2231640" y="4535280"/>
            <a:ext cx="1222560" cy="1222560"/>
          </a:xfrm>
          <a:prstGeom prst="rect">
            <a:avLst/>
          </a:prstGeom>
          <a:ln>
            <a:noFill/>
          </a:ln>
        </p:spPr>
      </p:pic>
      <p:pic>
        <p:nvPicPr>
          <p:cNvPr id="749" name="" descr=""/>
          <p:cNvPicPr/>
          <p:nvPr/>
        </p:nvPicPr>
        <p:blipFill>
          <a:blip r:embed="rId5"/>
          <a:stretch/>
        </p:blipFill>
        <p:spPr>
          <a:xfrm>
            <a:off x="504000" y="1296000"/>
            <a:ext cx="1222200" cy="122220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6"/>
          <a:stretch/>
        </p:blipFill>
        <p:spPr>
          <a:xfrm>
            <a:off x="432000" y="3456000"/>
            <a:ext cx="1294560" cy="1294560"/>
          </a:xfrm>
          <a:prstGeom prst="rect">
            <a:avLst/>
          </a:prstGeom>
          <a:ln>
            <a:noFill/>
          </a:ln>
        </p:spPr>
      </p:pic>
      <p:pic>
        <p:nvPicPr>
          <p:cNvPr id="751" name="" descr=""/>
          <p:cNvPicPr/>
          <p:nvPr/>
        </p:nvPicPr>
        <p:blipFill>
          <a:blip r:embed="rId7"/>
          <a:stretch/>
        </p:blipFill>
        <p:spPr>
          <a:xfrm>
            <a:off x="10460160" y="3484800"/>
            <a:ext cx="1150920" cy="1122120"/>
          </a:xfrm>
          <a:prstGeom prst="rect">
            <a:avLst/>
          </a:prstGeom>
          <a:ln>
            <a:noFill/>
          </a:ln>
        </p:spPr>
      </p:pic>
      <p:pic>
        <p:nvPicPr>
          <p:cNvPr id="752" name="" descr=""/>
          <p:cNvPicPr/>
          <p:nvPr/>
        </p:nvPicPr>
        <p:blipFill>
          <a:blip r:embed="rId8"/>
          <a:stretch/>
        </p:blipFill>
        <p:spPr>
          <a:xfrm>
            <a:off x="8856000" y="4506120"/>
            <a:ext cx="1180800" cy="1180800"/>
          </a:xfrm>
          <a:prstGeom prst="rect">
            <a:avLst/>
          </a:prstGeom>
          <a:ln>
            <a:noFill/>
          </a:ln>
        </p:spPr>
      </p:pic>
      <p:pic>
        <p:nvPicPr>
          <p:cNvPr id="753" name="" descr=""/>
          <p:cNvPicPr/>
          <p:nvPr/>
        </p:nvPicPr>
        <p:blipFill>
          <a:blip r:embed="rId9"/>
          <a:stretch/>
        </p:blipFill>
        <p:spPr>
          <a:xfrm>
            <a:off x="10573920" y="1251720"/>
            <a:ext cx="1221840" cy="1195200"/>
          </a:xfrm>
          <a:prstGeom prst="rect">
            <a:avLst/>
          </a:prstGeom>
          <a:ln>
            <a:noFill/>
          </a:ln>
        </p:spPr>
      </p:pic>
      <p:pic>
        <p:nvPicPr>
          <p:cNvPr id="754" name="" descr=""/>
          <p:cNvPicPr/>
          <p:nvPr/>
        </p:nvPicPr>
        <p:blipFill>
          <a:blip r:embed="rId10"/>
          <a:stretch/>
        </p:blipFill>
        <p:spPr>
          <a:xfrm>
            <a:off x="4430520" y="2381400"/>
            <a:ext cx="3427560" cy="3132360"/>
          </a:xfrm>
          <a:prstGeom prst="rect">
            <a:avLst/>
          </a:prstGeom>
          <a:ln>
            <a:noFill/>
          </a:ln>
        </p:spPr>
      </p:pic>
      <p:pic>
        <p:nvPicPr>
          <p:cNvPr id="755" name="" descr=""/>
          <p:cNvPicPr/>
          <p:nvPr/>
        </p:nvPicPr>
        <p:blipFill>
          <a:blip r:embed="rId11"/>
          <a:stretch/>
        </p:blipFill>
        <p:spPr>
          <a:xfrm>
            <a:off x="10710720" y="5472000"/>
            <a:ext cx="1150920" cy="1150920"/>
          </a:xfrm>
          <a:prstGeom prst="rect">
            <a:avLst/>
          </a:prstGeom>
          <a:ln>
            <a:noFill/>
          </a:ln>
        </p:spPr>
      </p:pic>
      <p:pic>
        <p:nvPicPr>
          <p:cNvPr id="756" name="" descr=""/>
          <p:cNvPicPr/>
          <p:nvPr/>
        </p:nvPicPr>
        <p:blipFill>
          <a:blip r:embed="rId12"/>
          <a:stretch/>
        </p:blipFill>
        <p:spPr>
          <a:xfrm>
            <a:off x="8885880" y="2325960"/>
            <a:ext cx="1121040" cy="1200960"/>
          </a:xfrm>
          <a:prstGeom prst="rect">
            <a:avLst/>
          </a:prstGeom>
          <a:ln>
            <a:noFill/>
          </a:ln>
        </p:spPr>
      </p:pic>
      <p:pic>
        <p:nvPicPr>
          <p:cNvPr id="757" name="" descr=""/>
          <p:cNvPicPr/>
          <p:nvPr/>
        </p:nvPicPr>
        <p:blipFill>
          <a:blip r:embed="rId13"/>
          <a:stretch/>
        </p:blipFill>
        <p:spPr>
          <a:xfrm>
            <a:off x="499680" y="5466960"/>
            <a:ext cx="1258200" cy="1258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5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6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76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763" name="CustomShape 4"/>
          <p:cNvSpPr/>
          <p:nvPr/>
        </p:nvSpPr>
        <p:spPr>
          <a:xfrm>
            <a:off x="864000" y="1368720"/>
            <a:ext cx="482292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ИГРУШКИ ДЛЯ ОБОГАЩЕНИЯ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ФИЗИЧЕСКОЙ АКТИВНОСТИ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64" name="" descr=""/>
          <p:cNvPicPr/>
          <p:nvPr/>
        </p:nvPicPr>
        <p:blipFill>
          <a:blip r:embed="rId3"/>
          <a:stretch/>
        </p:blipFill>
        <p:spPr>
          <a:xfrm>
            <a:off x="1260720" y="2340720"/>
            <a:ext cx="1762200" cy="1762200"/>
          </a:xfrm>
          <a:prstGeom prst="rect">
            <a:avLst/>
          </a:prstGeom>
          <a:ln>
            <a:noFill/>
          </a:ln>
        </p:spPr>
      </p:pic>
      <p:pic>
        <p:nvPicPr>
          <p:cNvPr id="765" name="" descr=""/>
          <p:cNvPicPr/>
          <p:nvPr/>
        </p:nvPicPr>
        <p:blipFill>
          <a:blip r:embed="rId4"/>
          <a:stretch/>
        </p:blipFill>
        <p:spPr>
          <a:xfrm>
            <a:off x="3282120" y="2304000"/>
            <a:ext cx="1756800" cy="1756800"/>
          </a:xfrm>
          <a:prstGeom prst="rect">
            <a:avLst/>
          </a:prstGeom>
          <a:ln>
            <a:noFill/>
          </a:ln>
        </p:spPr>
      </p:pic>
      <p:pic>
        <p:nvPicPr>
          <p:cNvPr id="766" name="" descr=""/>
          <p:cNvPicPr/>
          <p:nvPr/>
        </p:nvPicPr>
        <p:blipFill>
          <a:blip r:embed="rId5"/>
          <a:stretch/>
        </p:blipFill>
        <p:spPr>
          <a:xfrm>
            <a:off x="1698120" y="4248000"/>
            <a:ext cx="2548800" cy="2548800"/>
          </a:xfrm>
          <a:prstGeom prst="rect">
            <a:avLst/>
          </a:prstGeom>
          <a:ln>
            <a:noFill/>
          </a:ln>
        </p:spPr>
      </p:pic>
      <p:sp>
        <p:nvSpPr>
          <p:cNvPr id="767" name="CustomShape 5"/>
          <p:cNvSpPr/>
          <p:nvPr/>
        </p:nvSpPr>
        <p:spPr>
          <a:xfrm>
            <a:off x="626400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Развивает координацию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68" name="CustomShape 6"/>
          <p:cNvSpPr/>
          <p:nvPr/>
        </p:nvSpPr>
        <p:spPr>
          <a:xfrm>
            <a:off x="626976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Стимулирует работу мозга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69" name="CustomShape 7"/>
          <p:cNvSpPr/>
          <p:nvPr/>
        </p:nvSpPr>
        <p:spPr>
          <a:xfrm>
            <a:off x="626976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Тренирует чувство равновесия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70" name="CustomShape 8"/>
          <p:cNvSpPr/>
          <p:nvPr/>
        </p:nvSpPr>
        <p:spPr>
          <a:xfrm>
            <a:off x="626976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Укрепляет мышцы всего тела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71" name="CustomShape 9"/>
          <p:cNvSpPr/>
          <p:nvPr/>
        </p:nvSpPr>
        <p:spPr>
          <a:xfrm>
            <a:off x="626976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Стимулирует психомоторное развитие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73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74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775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76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777" name="" descr=""/>
          <p:cNvPicPr/>
          <p:nvPr/>
        </p:nvPicPr>
        <p:blipFill>
          <a:blip r:embed="rId3"/>
          <a:stretch/>
        </p:blipFill>
        <p:spPr>
          <a:xfrm>
            <a:off x="936720" y="2448000"/>
            <a:ext cx="1654200" cy="1654200"/>
          </a:xfrm>
          <a:prstGeom prst="rect">
            <a:avLst/>
          </a:prstGeom>
          <a:ln>
            <a:noFill/>
          </a:ln>
        </p:spPr>
      </p:pic>
      <p:sp>
        <p:nvSpPr>
          <p:cNvPr id="778" name="CustomShape 4"/>
          <p:cNvSpPr/>
          <p:nvPr/>
        </p:nvSpPr>
        <p:spPr>
          <a:xfrm>
            <a:off x="936720" y="1368720"/>
            <a:ext cx="482292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ПОСОБИЯ ДЛЯ РАЗВИТИЯ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ОРУДИЙНЫХ ДЕЙСТВИЙ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79" name="CustomShape 5"/>
          <p:cNvSpPr/>
          <p:nvPr/>
        </p:nvSpPr>
        <p:spPr>
          <a:xfrm>
            <a:off x="626400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Помогают понять, что рука может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продолжаться предметом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0" name="CustomShape 6"/>
          <p:cNvSpPr/>
          <p:nvPr/>
        </p:nvSpPr>
        <p:spPr>
          <a:xfrm>
            <a:off x="626976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Формируют основы предметной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деятельности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1" name="CustomShape 7"/>
          <p:cNvSpPr/>
          <p:nvPr/>
        </p:nvSpPr>
        <p:spPr>
          <a:xfrm>
            <a:off x="626976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Помогают понять, что предмет может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выступать в качестве орудия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2" name="CustomShape 8"/>
          <p:cNvSpPr/>
          <p:nvPr/>
        </p:nvSpPr>
        <p:spPr>
          <a:xfrm>
            <a:off x="626976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Формируют представления о том,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что предмет может воздействовать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на другой предмет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83" name="CustomShape 9"/>
          <p:cNvSpPr/>
          <p:nvPr/>
        </p:nvSpPr>
        <p:spPr>
          <a:xfrm>
            <a:off x="626976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общую моторику руки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784" name="" descr=""/>
          <p:cNvPicPr/>
          <p:nvPr/>
        </p:nvPicPr>
        <p:blipFill>
          <a:blip r:embed="rId4"/>
          <a:stretch/>
        </p:blipFill>
        <p:spPr>
          <a:xfrm>
            <a:off x="2808000" y="2520000"/>
            <a:ext cx="2014920" cy="1570680"/>
          </a:xfrm>
          <a:prstGeom prst="rect">
            <a:avLst/>
          </a:prstGeom>
          <a:ln>
            <a:noFill/>
          </a:ln>
        </p:spPr>
      </p:pic>
      <p:pic>
        <p:nvPicPr>
          <p:cNvPr id="785" name="" descr=""/>
          <p:cNvPicPr/>
          <p:nvPr/>
        </p:nvPicPr>
        <p:blipFill>
          <a:blip r:embed="rId5"/>
          <a:stretch/>
        </p:blipFill>
        <p:spPr>
          <a:xfrm>
            <a:off x="988920" y="4290840"/>
            <a:ext cx="1612080" cy="1612080"/>
          </a:xfrm>
          <a:prstGeom prst="rect">
            <a:avLst/>
          </a:prstGeom>
          <a:ln>
            <a:noFill/>
          </a:ln>
        </p:spPr>
      </p:pic>
      <p:pic>
        <p:nvPicPr>
          <p:cNvPr id="786" name="" descr=""/>
          <p:cNvPicPr/>
          <p:nvPr/>
        </p:nvPicPr>
        <p:blipFill>
          <a:blip r:embed="rId6"/>
          <a:srcRect l="0" t="17319" r="0" b="8778"/>
          <a:stretch/>
        </p:blipFill>
        <p:spPr>
          <a:xfrm>
            <a:off x="2700720" y="4320360"/>
            <a:ext cx="2044800" cy="1510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Познание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78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8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pic>
        <p:nvPicPr>
          <p:cNvPr id="790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791" name="CustomShape 3"/>
          <p:cNvSpPr/>
          <p:nvPr/>
        </p:nvSpPr>
        <p:spPr>
          <a:xfrm>
            <a:off x="936720" y="1368720"/>
            <a:ext cx="3886200" cy="79020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333333"/>
                </a:solidFill>
                <a:latin typeface="Museo Cyrl 700"/>
                <a:ea typeface="DejaVu Sans"/>
              </a:rPr>
              <a:t>СЕНСОРНЫЕ КОРОБКИ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792" name="" descr=""/>
          <p:cNvPicPr/>
          <p:nvPr/>
        </p:nvPicPr>
        <p:blipFill>
          <a:blip r:embed="rId3"/>
          <a:stretch/>
        </p:blipFill>
        <p:spPr>
          <a:xfrm>
            <a:off x="955440" y="2325960"/>
            <a:ext cx="1635480" cy="1751400"/>
          </a:xfrm>
          <a:prstGeom prst="rect">
            <a:avLst/>
          </a:prstGeom>
          <a:ln>
            <a:noFill/>
          </a:ln>
        </p:spPr>
      </p:pic>
      <p:pic>
        <p:nvPicPr>
          <p:cNvPr id="793" name="" descr=""/>
          <p:cNvPicPr/>
          <p:nvPr/>
        </p:nvPicPr>
        <p:blipFill>
          <a:blip r:embed="rId4"/>
          <a:stretch/>
        </p:blipFill>
        <p:spPr>
          <a:xfrm>
            <a:off x="2736000" y="2376000"/>
            <a:ext cx="1726920" cy="1688040"/>
          </a:xfrm>
          <a:prstGeom prst="rect">
            <a:avLst/>
          </a:prstGeom>
          <a:ln>
            <a:noFill/>
          </a:ln>
        </p:spPr>
      </p:pic>
      <p:pic>
        <p:nvPicPr>
          <p:cNvPr id="794" name="" descr=""/>
          <p:cNvPicPr/>
          <p:nvPr/>
        </p:nvPicPr>
        <p:blipFill>
          <a:blip r:embed="rId5"/>
          <a:stretch/>
        </p:blipFill>
        <p:spPr>
          <a:xfrm>
            <a:off x="970560" y="4320000"/>
            <a:ext cx="1618560" cy="1582560"/>
          </a:xfrm>
          <a:prstGeom prst="rect">
            <a:avLst/>
          </a:prstGeom>
          <a:ln>
            <a:noFill/>
          </a:ln>
        </p:spPr>
      </p:pic>
      <p:pic>
        <p:nvPicPr>
          <p:cNvPr id="795" name="" descr=""/>
          <p:cNvPicPr/>
          <p:nvPr/>
        </p:nvPicPr>
        <p:blipFill>
          <a:blip r:embed="rId6"/>
          <a:stretch/>
        </p:blipFill>
        <p:spPr>
          <a:xfrm>
            <a:off x="2810880" y="4320000"/>
            <a:ext cx="1652040" cy="1731600"/>
          </a:xfrm>
          <a:prstGeom prst="rect">
            <a:avLst/>
          </a:prstGeom>
          <a:ln>
            <a:noFill/>
          </a:ln>
        </p:spPr>
      </p:pic>
      <p:sp>
        <p:nvSpPr>
          <p:cNvPr id="796" name="CustomShape 4"/>
          <p:cNvSpPr/>
          <p:nvPr/>
        </p:nvSpPr>
        <p:spPr>
          <a:xfrm>
            <a:off x="6264000" y="13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Позволяют отработать орудийные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действия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97" name="CustomShape 5"/>
          <p:cNvSpPr/>
          <p:nvPr/>
        </p:nvSpPr>
        <p:spPr>
          <a:xfrm>
            <a:off x="6269760" y="2304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Стимулирует работу мозга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98" name="CustomShape 6"/>
          <p:cNvSpPr/>
          <p:nvPr/>
        </p:nvSpPr>
        <p:spPr>
          <a:xfrm>
            <a:off x="6269760" y="31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мелкую моторику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99" name="CustomShape 7"/>
          <p:cNvSpPr/>
          <p:nvPr/>
        </p:nvSpPr>
        <p:spPr>
          <a:xfrm>
            <a:off x="6269760" y="4032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Развивают внимание, умение выделять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более яркий предмет среди однородных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00" name="CustomShape 8"/>
          <p:cNvSpPr/>
          <p:nvPr/>
        </p:nvSpPr>
        <p:spPr>
          <a:xfrm>
            <a:off x="6269760" y="496800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Развивают зрительно-моторную 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координацию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3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04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5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06" name="" descr=""/>
          <p:cNvPicPr/>
          <p:nvPr/>
        </p:nvPicPr>
        <p:blipFill>
          <a:blip r:embed="rId3"/>
          <a:srcRect l="5470" t="7897" r="5249" b="0"/>
          <a:stretch/>
        </p:blipFill>
        <p:spPr>
          <a:xfrm>
            <a:off x="1296000" y="1251720"/>
            <a:ext cx="3985920" cy="5118120"/>
          </a:xfrm>
          <a:prstGeom prst="rect">
            <a:avLst/>
          </a:prstGeom>
          <a:ln>
            <a:noFill/>
          </a:ln>
        </p:spPr>
      </p:pic>
      <p:pic>
        <p:nvPicPr>
          <p:cNvPr id="807" name="" descr=""/>
          <p:cNvPicPr/>
          <p:nvPr/>
        </p:nvPicPr>
        <p:blipFill>
          <a:blip r:embed="rId4"/>
          <a:stretch/>
        </p:blipFill>
        <p:spPr>
          <a:xfrm>
            <a:off x="6624000" y="1244160"/>
            <a:ext cx="4034160" cy="517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0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11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2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13" name="" descr=""/>
          <p:cNvPicPr/>
          <p:nvPr/>
        </p:nvPicPr>
        <p:blipFill>
          <a:blip r:embed="rId3"/>
          <a:stretch/>
        </p:blipFill>
        <p:spPr>
          <a:xfrm>
            <a:off x="1080000" y="1093680"/>
            <a:ext cx="5183280" cy="5551200"/>
          </a:xfrm>
          <a:prstGeom prst="rect">
            <a:avLst/>
          </a:prstGeom>
          <a:ln>
            <a:noFill/>
          </a:ln>
        </p:spPr>
      </p:pic>
      <p:pic>
        <p:nvPicPr>
          <p:cNvPr id="814" name="" descr=""/>
          <p:cNvPicPr/>
          <p:nvPr/>
        </p:nvPicPr>
        <p:blipFill>
          <a:blip r:embed="rId4"/>
          <a:stretch/>
        </p:blipFill>
        <p:spPr>
          <a:xfrm>
            <a:off x="6336000" y="1073160"/>
            <a:ext cx="5471280" cy="554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малыша. Любовь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34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5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3"/>
          <a:stretch/>
        </p:blipFill>
        <p:spPr>
          <a:xfrm>
            <a:off x="2134800" y="1251720"/>
            <a:ext cx="7800480" cy="5199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16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7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18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19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820" name="CustomShape 4"/>
          <p:cNvSpPr/>
          <p:nvPr/>
        </p:nvSpPr>
        <p:spPr>
          <a:xfrm>
            <a:off x="1335960" y="2352240"/>
            <a:ext cx="97192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Museo Cyrl 700"/>
                <a:ea typeface="Microsoft YaHei"/>
              </a:rPr>
              <a:t>(ДВИЖЕНИЕ+ПОЗНАНИЕ)*ЛЮБОВЬ</a:t>
            </a:r>
            <a:endParaRPr b="0" lang="ru-RU" sz="4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22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23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24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5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26" name="" descr=""/>
          <p:cNvPicPr/>
          <p:nvPr/>
        </p:nvPicPr>
        <p:blipFill>
          <a:blip r:embed="rId3"/>
          <a:stretch/>
        </p:blipFill>
        <p:spPr>
          <a:xfrm>
            <a:off x="2266560" y="1260000"/>
            <a:ext cx="8201880" cy="546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2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2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30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32" name="" descr=""/>
          <p:cNvPicPr/>
          <p:nvPr/>
        </p:nvPicPr>
        <p:blipFill>
          <a:blip r:embed="rId3"/>
          <a:stretch/>
        </p:blipFill>
        <p:spPr>
          <a:xfrm>
            <a:off x="1054080" y="1251720"/>
            <a:ext cx="3985200" cy="5319360"/>
          </a:xfrm>
          <a:prstGeom prst="rect">
            <a:avLst/>
          </a:prstGeom>
          <a:ln>
            <a:noFill/>
          </a:ln>
        </p:spPr>
      </p:pic>
      <p:pic>
        <p:nvPicPr>
          <p:cNvPr id="833" name="" descr=""/>
          <p:cNvPicPr/>
          <p:nvPr/>
        </p:nvPicPr>
        <p:blipFill>
          <a:blip r:embed="rId4"/>
          <a:srcRect l="0" t="0" r="28059" b="0"/>
          <a:stretch/>
        </p:blipFill>
        <p:spPr>
          <a:xfrm>
            <a:off x="5616000" y="1251720"/>
            <a:ext cx="4679640" cy="532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35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6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837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8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839" name="" descr=""/>
          <p:cNvPicPr/>
          <p:nvPr/>
        </p:nvPicPr>
        <p:blipFill>
          <a:blip r:embed="rId3"/>
          <a:stretch/>
        </p:blipFill>
        <p:spPr>
          <a:xfrm>
            <a:off x="2093400" y="1275840"/>
            <a:ext cx="8129880" cy="5419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CustomShape 1"/>
          <p:cNvSpPr/>
          <p:nvPr/>
        </p:nvSpPr>
        <p:spPr>
          <a:xfrm>
            <a:off x="493560" y="2230560"/>
            <a:ext cx="11054880" cy="123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0000"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ФГБУ «Центр защиты прав и интересов детей»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www.fcprc.ru </a:t>
            </a:r>
            <a:r>
              <a:rPr b="0" lang="ru-RU" sz="2800" spc="-1" strike="noStrike">
                <a:solidFill>
                  <a:srgbClr val="ff0000"/>
                </a:solidFill>
                <a:latin typeface="Museo Cyrl 700"/>
                <a:ea typeface="DejaVu Sans"/>
              </a:rPr>
              <a:t>+7 (499) 444 08 06 доб.100 06 </a:t>
            </a:r>
            <a:r>
              <a:rPr b="0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fcprc@yandex.ru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41" name="Рисунок 14" descr=""/>
          <p:cNvPicPr/>
          <p:nvPr/>
        </p:nvPicPr>
        <p:blipFill>
          <a:blip r:embed="rId1"/>
          <a:stretch/>
        </p:blipFill>
        <p:spPr>
          <a:xfrm>
            <a:off x="3982320" y="264960"/>
            <a:ext cx="4077360" cy="1134000"/>
          </a:xfrm>
          <a:prstGeom prst="rect">
            <a:avLst/>
          </a:prstGeom>
          <a:ln>
            <a:noFill/>
          </a:ln>
        </p:spPr>
      </p:pic>
      <p:pic>
        <p:nvPicPr>
          <p:cNvPr id="842" name="Picture 8" descr=""/>
          <p:cNvPicPr/>
          <p:nvPr/>
        </p:nvPicPr>
        <p:blipFill>
          <a:blip r:embed="rId2"/>
          <a:stretch/>
        </p:blipFill>
        <p:spPr>
          <a:xfrm>
            <a:off x="530280" y="264960"/>
            <a:ext cx="1755720" cy="1134000"/>
          </a:xfrm>
          <a:prstGeom prst="rect">
            <a:avLst/>
          </a:prstGeom>
          <a:ln>
            <a:noFill/>
          </a:ln>
        </p:spPr>
      </p:pic>
      <p:pic>
        <p:nvPicPr>
          <p:cNvPr id="843" name="Рисунок 7" descr=""/>
          <p:cNvPicPr/>
          <p:nvPr/>
        </p:nvPicPr>
        <p:blipFill>
          <a:blip r:embed="rId3"/>
          <a:srcRect l="0" t="-2865" r="51565" b="54272"/>
          <a:stretch/>
        </p:blipFill>
        <p:spPr>
          <a:xfrm rot="18883800">
            <a:off x="8124480" y="3690720"/>
            <a:ext cx="5115960" cy="3293640"/>
          </a:xfrm>
          <a:prstGeom prst="rect">
            <a:avLst/>
          </a:prstGeom>
          <a:ln>
            <a:noFill/>
          </a:ln>
        </p:spPr>
      </p:pic>
      <p:sp>
        <p:nvSpPr>
          <p:cNvPr id="844" name="CustomShape 2"/>
          <p:cNvSpPr/>
          <p:nvPr/>
        </p:nvSpPr>
        <p:spPr>
          <a:xfrm>
            <a:off x="493560" y="4039920"/>
            <a:ext cx="11054880" cy="123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1000"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ГОО Кузбасский РЦППМС Отделение ранней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помощи «Семья»/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Аксенова Наталья Сергеевна,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Галкина Анна Влдаимировна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 </a:t>
            </a:r>
            <a:r>
              <a:rPr b="1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+7(3843)450364 </a:t>
            </a:r>
            <a:r>
              <a:rPr b="0" lang="ru-RU" sz="2800" spc="-1" strike="noStrike">
                <a:solidFill>
                  <a:srgbClr val="455576"/>
                </a:solidFill>
                <a:latin typeface="Museo Cyrl 700"/>
                <a:ea typeface="DejaVu Sans"/>
              </a:rPr>
              <a:t>cfamily@mail.ru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Любовь для малыша — это...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3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 </a:t>
            </a: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14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142" name="CustomShape 4"/>
          <p:cNvSpPr/>
          <p:nvPr/>
        </p:nvSpPr>
        <p:spPr>
          <a:xfrm>
            <a:off x="1009080" y="1561680"/>
            <a:ext cx="5038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CustomShape 5"/>
          <p:cNvSpPr/>
          <p:nvPr/>
        </p:nvSpPr>
        <p:spPr>
          <a:xfrm>
            <a:off x="1313280" y="1512000"/>
            <a:ext cx="45874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эмоционально-личностное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общение со взрослыми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6459840" y="2190240"/>
            <a:ext cx="5038200" cy="110484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CustomShape 7"/>
          <p:cNvSpPr/>
          <p:nvPr/>
        </p:nvSpPr>
        <p:spPr>
          <a:xfrm>
            <a:off x="6764040" y="2140560"/>
            <a:ext cx="4768920" cy="118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потребность во внимании и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доброжелательности со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стороны взрослого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6" name="CustomShape 8"/>
          <p:cNvSpPr/>
          <p:nvPr/>
        </p:nvSpPr>
        <p:spPr>
          <a:xfrm>
            <a:off x="6546240" y="3697560"/>
            <a:ext cx="5038200" cy="181476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7" name="CustomShape 9"/>
          <p:cNvSpPr/>
          <p:nvPr/>
        </p:nvSpPr>
        <p:spPr>
          <a:xfrm>
            <a:off x="6697080" y="3647880"/>
            <a:ext cx="4767120" cy="191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тактильные прикосновения, мимика, улыбка, ласковый голос взрослого, колыбельные, кормление грудью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8" name="CustomShape 10"/>
          <p:cNvSpPr/>
          <p:nvPr/>
        </p:nvSpPr>
        <p:spPr>
          <a:xfrm>
            <a:off x="927720" y="5238720"/>
            <a:ext cx="5182200" cy="762480"/>
          </a:xfrm>
          <a:prstGeom prst="rect">
            <a:avLst/>
          </a:prstGeom>
          <a:noFill/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11"/>
          <p:cNvSpPr/>
          <p:nvPr/>
        </p:nvSpPr>
        <p:spPr>
          <a:xfrm>
            <a:off x="854640" y="5201640"/>
            <a:ext cx="5255280" cy="8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условия будущей уверенности и  открытости миру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3"/>
          <a:stretch/>
        </p:blipFill>
        <p:spPr>
          <a:xfrm>
            <a:off x="1233720" y="2592000"/>
            <a:ext cx="4079160" cy="2447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малыша. Любовь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3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54" name="CustomShape 3"/>
          <p:cNvSpPr/>
          <p:nvPr/>
        </p:nvSpPr>
        <p:spPr>
          <a:xfrm>
            <a:off x="1104480" y="2664000"/>
            <a:ext cx="10414800" cy="374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Использование любой методики физического или познавательного развития должно основываться на удовлетворении потребности ребенка во внимании и доброжелательном отношении близкого взрослого к нему, должно обогащать и развивать отношения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в диаде «мать и дитя»!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55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rcRect l="27996" t="6220" r="27708" b="22906"/>
          <a:stretch/>
        </p:blipFill>
        <p:spPr>
          <a:xfrm>
            <a:off x="5112000" y="1224000"/>
            <a:ext cx="1999080" cy="179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CustomShape 1"/>
          <p:cNvSpPr/>
          <p:nvPr/>
        </p:nvSpPr>
        <p:spPr>
          <a:xfrm>
            <a:off x="936720" y="290160"/>
            <a:ext cx="8951040" cy="78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ru-RU" sz="2400" spc="-1" strike="noStrike">
                <a:solidFill>
                  <a:srgbClr val="ff5845"/>
                </a:solidFill>
                <a:latin typeface="Museo Cyrl 700"/>
                <a:ea typeface="DejaVu Sans"/>
              </a:rPr>
              <a:t>Формула развития малыша. Движение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936720" y="1049760"/>
            <a:ext cx="10414800" cy="43200"/>
          </a:xfrm>
          <a:prstGeom prst="rect">
            <a:avLst/>
          </a:prstGeom>
          <a:solidFill>
            <a:srgbClr val="ff5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9" name="Рисунок 14" descr=""/>
          <p:cNvPicPr/>
          <p:nvPr/>
        </p:nvPicPr>
        <p:blipFill>
          <a:blip r:embed="rId1"/>
          <a:stretch/>
        </p:blipFill>
        <p:spPr>
          <a:xfrm>
            <a:off x="10892160" y="456840"/>
            <a:ext cx="459000" cy="498600"/>
          </a:xfrm>
          <a:prstGeom prst="rect">
            <a:avLst/>
          </a:prstGeom>
          <a:ln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936720" y="1251720"/>
            <a:ext cx="10414800" cy="516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161" name="Picture 5" descr=""/>
          <p:cNvPicPr/>
          <p:nvPr/>
        </p:nvPicPr>
        <p:blipFill>
          <a:blip r:embed="rId2"/>
          <a:stretch/>
        </p:blipFill>
        <p:spPr>
          <a:xfrm>
            <a:off x="9995400" y="459360"/>
            <a:ext cx="698040" cy="450360"/>
          </a:xfrm>
          <a:prstGeom prst="rect">
            <a:avLst/>
          </a:prstGeom>
          <a:ln>
            <a:noFill/>
          </a:ln>
        </p:spPr>
      </p:pic>
      <p:sp>
        <p:nvSpPr>
          <p:cNvPr id="162" name="CustomShape 4"/>
          <p:cNvSpPr/>
          <p:nvPr/>
        </p:nvSpPr>
        <p:spPr>
          <a:xfrm>
            <a:off x="465120" y="2631600"/>
            <a:ext cx="3612240" cy="1553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455576"/>
                </a:solidFill>
                <a:latin typeface="Museo Cyrl 700"/>
                <a:ea typeface="DejaVu Sans"/>
              </a:rPr>
              <a:t>Тесная связь между моторным и познавательным развитием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3"/>
          <a:stretch/>
        </p:blipFill>
        <p:spPr>
          <a:xfrm>
            <a:off x="4248000" y="1251720"/>
            <a:ext cx="7019280" cy="5255280"/>
          </a:xfrm>
          <a:prstGeom prst="rect">
            <a:avLst/>
          </a:prstGeom>
          <a:ln>
            <a:noFill/>
          </a:ln>
        </p:spPr>
      </p:pic>
      <p:sp>
        <p:nvSpPr>
          <p:cNvPr id="164" name="CustomShape 5"/>
          <p:cNvSpPr/>
          <p:nvPr/>
        </p:nvSpPr>
        <p:spPr>
          <a:xfrm rot="21580800">
            <a:off x="7633440" y="3750840"/>
            <a:ext cx="2440080" cy="5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Движение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65" name="CustomShape 6"/>
          <p:cNvSpPr/>
          <p:nvPr/>
        </p:nvSpPr>
        <p:spPr>
          <a:xfrm>
            <a:off x="4392000" y="2448000"/>
            <a:ext cx="3167280" cy="1064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Museo Cyrl 700"/>
                <a:ea typeface="DejaVu Sans"/>
              </a:rPr>
              <a:t>Психическое развитие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Application>Trio_Office/6.2.8.2$Windows_x86 LibreOffice_project/</Application>
  <Words>70</Words>
  <Paragraphs>10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2020-04-20T15:42:29Z</dcterms:created>
  <dc:creator>Antony K</dc:creator>
  <dc:description/>
  <dc:language>ru-RU</dc:language>
  <cp:lastModifiedBy/>
  <dcterms:modified xsi:type="dcterms:W3CDTF">2020-04-25T21:11:15Z</dcterms:modified>
  <cp:revision>49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</vt:i4>
  </property>
</Properties>
</file>